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341" r:id="rId2"/>
    <p:sldId id="343" r:id="rId3"/>
    <p:sldId id="293" r:id="rId4"/>
    <p:sldId id="400" r:id="rId5"/>
    <p:sldId id="369" r:id="rId6"/>
    <p:sldId id="367" r:id="rId7"/>
    <p:sldId id="401" r:id="rId8"/>
    <p:sldId id="353" r:id="rId9"/>
    <p:sldId id="356" r:id="rId10"/>
    <p:sldId id="378" r:id="rId11"/>
    <p:sldId id="391" r:id="rId12"/>
    <p:sldId id="392" r:id="rId13"/>
    <p:sldId id="358" r:id="rId14"/>
    <p:sldId id="355" r:id="rId15"/>
    <p:sldId id="357" r:id="rId16"/>
    <p:sldId id="360" r:id="rId17"/>
    <p:sldId id="361" r:id="rId18"/>
    <p:sldId id="362" r:id="rId19"/>
    <p:sldId id="376" r:id="rId20"/>
    <p:sldId id="402" r:id="rId21"/>
    <p:sldId id="387" r:id="rId22"/>
    <p:sldId id="396" r:id="rId23"/>
    <p:sldId id="363" r:id="rId24"/>
    <p:sldId id="385" r:id="rId25"/>
    <p:sldId id="405" r:id="rId26"/>
    <p:sldId id="386" r:id="rId27"/>
    <p:sldId id="372" r:id="rId28"/>
    <p:sldId id="389" r:id="rId29"/>
    <p:sldId id="397" r:id="rId30"/>
    <p:sldId id="379" r:id="rId31"/>
    <p:sldId id="380" r:id="rId32"/>
    <p:sldId id="395" r:id="rId33"/>
    <p:sldId id="398" r:id="rId34"/>
    <p:sldId id="393" r:id="rId35"/>
    <p:sldId id="394" r:id="rId36"/>
    <p:sldId id="388" r:id="rId37"/>
    <p:sldId id="381" r:id="rId38"/>
    <p:sldId id="382" r:id="rId39"/>
    <p:sldId id="403" r:id="rId40"/>
    <p:sldId id="383" r:id="rId41"/>
    <p:sldId id="384" r:id="rId42"/>
    <p:sldId id="404" r:id="rId43"/>
    <p:sldId id="390" r:id="rId44"/>
    <p:sldId id="365" r:id="rId45"/>
    <p:sldId id="373" r:id="rId46"/>
    <p:sldId id="406" r:id="rId47"/>
    <p:sldId id="364" r:id="rId48"/>
    <p:sldId id="374" r:id="rId49"/>
    <p:sldId id="377" r:id="rId50"/>
  </p:sldIdLst>
  <p:sldSz cx="9144000" cy="6858000" type="screen4x3"/>
  <p:notesSz cx="7010400" cy="9296400"/>
  <p:defaultTextStyle>
    <a:defPPr>
      <a:defRPr lang="ko-KR"/>
    </a:defPPr>
    <a:lvl1pPr algn="l" rtl="0" fontAlgn="base">
      <a:spcBef>
        <a:spcPct val="0"/>
      </a:spcBef>
      <a:spcAft>
        <a:spcPct val="0"/>
      </a:spcAft>
      <a:defRPr kern="1200" baseline="-25000">
        <a:solidFill>
          <a:schemeClr val="tx1"/>
        </a:solidFill>
        <a:latin typeface="Arial" charset="0"/>
        <a:ea typeface="맑은 고딕"/>
        <a:cs typeface="맑은 고딕"/>
      </a:defRPr>
    </a:lvl1pPr>
    <a:lvl2pPr marL="457200" algn="l" rtl="0" fontAlgn="base">
      <a:spcBef>
        <a:spcPct val="0"/>
      </a:spcBef>
      <a:spcAft>
        <a:spcPct val="0"/>
      </a:spcAft>
      <a:defRPr kern="1200" baseline="-25000">
        <a:solidFill>
          <a:schemeClr val="tx1"/>
        </a:solidFill>
        <a:latin typeface="Arial" charset="0"/>
        <a:ea typeface="맑은 고딕"/>
        <a:cs typeface="맑은 고딕"/>
      </a:defRPr>
    </a:lvl2pPr>
    <a:lvl3pPr marL="914400" algn="l" rtl="0" fontAlgn="base">
      <a:spcBef>
        <a:spcPct val="0"/>
      </a:spcBef>
      <a:spcAft>
        <a:spcPct val="0"/>
      </a:spcAft>
      <a:defRPr kern="1200" baseline="-25000">
        <a:solidFill>
          <a:schemeClr val="tx1"/>
        </a:solidFill>
        <a:latin typeface="Arial" charset="0"/>
        <a:ea typeface="맑은 고딕"/>
        <a:cs typeface="맑은 고딕"/>
      </a:defRPr>
    </a:lvl3pPr>
    <a:lvl4pPr marL="1371600" algn="l" rtl="0" fontAlgn="base">
      <a:spcBef>
        <a:spcPct val="0"/>
      </a:spcBef>
      <a:spcAft>
        <a:spcPct val="0"/>
      </a:spcAft>
      <a:defRPr kern="1200" baseline="-25000">
        <a:solidFill>
          <a:schemeClr val="tx1"/>
        </a:solidFill>
        <a:latin typeface="Arial" charset="0"/>
        <a:ea typeface="맑은 고딕"/>
        <a:cs typeface="맑은 고딕"/>
      </a:defRPr>
    </a:lvl4pPr>
    <a:lvl5pPr marL="1828800" algn="l" rtl="0" fontAlgn="base">
      <a:spcBef>
        <a:spcPct val="0"/>
      </a:spcBef>
      <a:spcAft>
        <a:spcPct val="0"/>
      </a:spcAft>
      <a:defRPr kern="1200" baseline="-25000">
        <a:solidFill>
          <a:schemeClr val="tx1"/>
        </a:solidFill>
        <a:latin typeface="Arial" charset="0"/>
        <a:ea typeface="맑은 고딕"/>
        <a:cs typeface="맑은 고딕"/>
      </a:defRPr>
    </a:lvl5pPr>
    <a:lvl6pPr marL="2286000" algn="l" defTabSz="914400" rtl="0" eaLnBrk="1" latinLnBrk="0" hangingPunct="1">
      <a:defRPr kern="1200" baseline="-25000">
        <a:solidFill>
          <a:schemeClr val="tx1"/>
        </a:solidFill>
        <a:latin typeface="Arial" charset="0"/>
        <a:ea typeface="맑은 고딕"/>
        <a:cs typeface="맑은 고딕"/>
      </a:defRPr>
    </a:lvl6pPr>
    <a:lvl7pPr marL="2743200" algn="l" defTabSz="914400" rtl="0" eaLnBrk="1" latinLnBrk="0" hangingPunct="1">
      <a:defRPr kern="1200" baseline="-25000">
        <a:solidFill>
          <a:schemeClr val="tx1"/>
        </a:solidFill>
        <a:latin typeface="Arial" charset="0"/>
        <a:ea typeface="맑은 고딕"/>
        <a:cs typeface="맑은 고딕"/>
      </a:defRPr>
    </a:lvl7pPr>
    <a:lvl8pPr marL="3200400" algn="l" defTabSz="914400" rtl="0" eaLnBrk="1" latinLnBrk="0" hangingPunct="1">
      <a:defRPr kern="1200" baseline="-25000">
        <a:solidFill>
          <a:schemeClr val="tx1"/>
        </a:solidFill>
        <a:latin typeface="Arial" charset="0"/>
        <a:ea typeface="맑은 고딕"/>
        <a:cs typeface="맑은 고딕"/>
      </a:defRPr>
    </a:lvl8pPr>
    <a:lvl9pPr marL="3657600" algn="l" defTabSz="914400" rtl="0" eaLnBrk="1" latinLnBrk="0" hangingPunct="1">
      <a:defRPr kern="1200" baseline="-25000">
        <a:solidFill>
          <a:schemeClr val="tx1"/>
        </a:solidFill>
        <a:latin typeface="Arial" charset="0"/>
        <a:ea typeface="맑은 고딕"/>
        <a:cs typeface="맑은 고딕"/>
      </a:defRPr>
    </a:lvl9pPr>
  </p:defaultTextStyle>
  <p:extLst>
    <p:ext uri="{EFAFB233-063F-42B5-8137-9DF3F51BA10A}">
      <p15:sldGuideLst xmlns:p15="http://schemas.microsoft.com/office/powerpoint/2012/main">
        <p15:guide id="1" orient="horz" pos="21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종현/선임연구원/ID SAT개발Project(jonghyun1118.lee@lge.com)" initials="이S" lastIdx="1" clrIdx="0">
    <p:extLst>
      <p:ext uri="{19B8F6BF-5375-455C-9EA6-DF929625EA0E}">
        <p15:presenceInfo xmlns:p15="http://schemas.microsoft.com/office/powerpoint/2012/main" userId="S-1-5-21-2543426832-1914326140-3112152631-12231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9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1" autoAdjust="0"/>
    <p:restoredTop sz="96481" autoAdjust="0"/>
  </p:normalViewPr>
  <p:slideViewPr>
    <p:cSldViewPr>
      <p:cViewPr varScale="1">
        <p:scale>
          <a:sx n="78" d="100"/>
          <a:sy n="78" d="100"/>
        </p:scale>
        <p:origin x="1398" y="84"/>
      </p:cViewPr>
      <p:guideLst>
        <p:guide orient="horz" pos="210"/>
        <p:guide pos="2880"/>
      </p:guideLst>
    </p:cSldViewPr>
  </p:slideViewPr>
  <p:outlineViewPr>
    <p:cViewPr>
      <p:scale>
        <a:sx n="33" d="100"/>
        <a:sy n="33" d="100"/>
      </p:scale>
      <p:origin x="0" y="14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17T11:23:45.788" idx="1">
    <p:pos x="10" y="10"/>
    <p:text/>
    <p:extLst>
      <p:ext uri="{C676402C-5697-4E1C-873F-D02D1690AC5C}">
        <p15:threadingInfo xmlns:p15="http://schemas.microsoft.com/office/powerpoint/2012/main" timeZoneBias="-5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5138"/>
          </a:xfrm>
          <a:prstGeom prst="rect">
            <a:avLst/>
          </a:prstGeom>
        </p:spPr>
        <p:txBody>
          <a:bodyPr vert="horz" lIns="91440" tIns="45720" rIns="91440" bIns="45720" rtlCol="0"/>
          <a:lstStyle>
            <a:lvl1pPr algn="l" fontAlgn="auto" latinLnBrk="1">
              <a:spcBef>
                <a:spcPts val="0"/>
              </a:spcBef>
              <a:spcAft>
                <a:spcPts val="0"/>
              </a:spcAft>
              <a:defRPr sz="1200" baseline="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970938" y="0"/>
            <a:ext cx="3037840" cy="465138"/>
          </a:xfrm>
          <a:prstGeom prst="rect">
            <a:avLst/>
          </a:prstGeom>
        </p:spPr>
        <p:txBody>
          <a:bodyPr vert="horz" lIns="91440" tIns="45720" rIns="91440" bIns="45720" rtlCol="0"/>
          <a:lstStyle>
            <a:lvl1pPr algn="r" fontAlgn="auto" latinLnBrk="1">
              <a:spcBef>
                <a:spcPts val="0"/>
              </a:spcBef>
              <a:spcAft>
                <a:spcPts val="0"/>
              </a:spcAft>
              <a:defRPr sz="1200" baseline="0">
                <a:latin typeface="+mn-lt"/>
                <a:ea typeface="+mn-ea"/>
                <a:cs typeface="+mn-cs"/>
              </a:defRPr>
            </a:lvl1pPr>
          </a:lstStyle>
          <a:p>
            <a:pPr>
              <a:defRPr/>
            </a:pPr>
            <a:fld id="{7FCB8595-1F2A-4106-A099-C30A641EBFD9}" type="datetimeFigureOut">
              <a:rPr lang="en-US"/>
              <a:pPr>
                <a:defRPr/>
              </a:pPr>
              <a:t>2/10/2023</a:t>
            </a:fld>
            <a:endParaRPr lang="en-US"/>
          </a:p>
        </p:txBody>
      </p:sp>
      <p:sp>
        <p:nvSpPr>
          <p:cNvPr id="4" name="Footer Placeholder 3"/>
          <p:cNvSpPr>
            <a:spLocks noGrp="1"/>
          </p:cNvSpPr>
          <p:nvPr>
            <p:ph type="ftr" sz="quarter" idx="2"/>
          </p:nvPr>
        </p:nvSpPr>
        <p:spPr>
          <a:xfrm>
            <a:off x="0" y="8829675"/>
            <a:ext cx="3037840" cy="465138"/>
          </a:xfrm>
          <a:prstGeom prst="rect">
            <a:avLst/>
          </a:prstGeom>
        </p:spPr>
        <p:txBody>
          <a:bodyPr vert="horz" lIns="91440" tIns="45720" rIns="91440" bIns="45720" rtlCol="0" anchor="b"/>
          <a:lstStyle>
            <a:lvl1pPr algn="l" fontAlgn="auto" latinLnBrk="1">
              <a:spcBef>
                <a:spcPts val="0"/>
              </a:spcBef>
              <a:spcAft>
                <a:spcPts val="0"/>
              </a:spcAft>
              <a:defRPr sz="1200" baseline="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970938" y="8829675"/>
            <a:ext cx="3037840" cy="465138"/>
          </a:xfrm>
          <a:prstGeom prst="rect">
            <a:avLst/>
          </a:prstGeom>
        </p:spPr>
        <p:txBody>
          <a:bodyPr vert="horz" lIns="91440" tIns="45720" rIns="91440" bIns="45720" rtlCol="0" anchor="b"/>
          <a:lstStyle>
            <a:lvl1pPr algn="r" fontAlgn="auto" latinLnBrk="1">
              <a:spcBef>
                <a:spcPts val="0"/>
              </a:spcBef>
              <a:spcAft>
                <a:spcPts val="0"/>
              </a:spcAft>
              <a:defRPr sz="1200" baseline="0">
                <a:latin typeface="+mn-lt"/>
                <a:ea typeface="+mn-ea"/>
                <a:cs typeface="+mn-cs"/>
              </a:defRPr>
            </a:lvl1pPr>
          </a:lstStyle>
          <a:p>
            <a:pPr>
              <a:defRPr/>
            </a:pPr>
            <a:fld id="{5D9F58CB-2416-4096-B0E7-9E4851F645F2}" type="slidenum">
              <a:rPr lang="en-US"/>
              <a:pPr>
                <a:defRPr/>
              </a:pPr>
              <a:t>‹#›</a:t>
            </a:fld>
            <a:endParaRPr lang="en-US"/>
          </a:p>
        </p:txBody>
      </p:sp>
    </p:spTree>
    <p:extLst>
      <p:ext uri="{BB962C8B-B14F-4D97-AF65-F5344CB8AC3E}">
        <p14:creationId xmlns:p14="http://schemas.microsoft.com/office/powerpoint/2010/main" val="2554311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37840" cy="465138"/>
          </a:xfrm>
          <a:prstGeom prst="rect">
            <a:avLst/>
          </a:prstGeom>
        </p:spPr>
        <p:txBody>
          <a:bodyPr vert="horz" lIns="91440" tIns="45720" rIns="91440" bIns="45720" rtlCol="0"/>
          <a:lstStyle>
            <a:lvl1pPr algn="l" fontAlgn="auto" latinLnBrk="1">
              <a:spcBef>
                <a:spcPts val="0"/>
              </a:spcBef>
              <a:spcAft>
                <a:spcPts val="0"/>
              </a:spcAft>
              <a:defRPr sz="1200" baseline="0">
                <a:latin typeface="+mn-lt"/>
                <a:ea typeface="+mn-ea"/>
                <a:cs typeface="+mn-cs"/>
              </a:defRPr>
            </a:lvl1pPr>
          </a:lstStyle>
          <a:p>
            <a:pPr>
              <a:defRPr/>
            </a:pPr>
            <a:endParaRPr lang="ko-KR" altLang="en-US"/>
          </a:p>
        </p:txBody>
      </p:sp>
      <p:sp>
        <p:nvSpPr>
          <p:cNvPr id="3" name="날짜 개체 틀 2"/>
          <p:cNvSpPr>
            <a:spLocks noGrp="1"/>
          </p:cNvSpPr>
          <p:nvPr>
            <p:ph type="dt" idx="1"/>
          </p:nvPr>
        </p:nvSpPr>
        <p:spPr>
          <a:xfrm>
            <a:off x="3970938" y="0"/>
            <a:ext cx="3037840" cy="465138"/>
          </a:xfrm>
          <a:prstGeom prst="rect">
            <a:avLst/>
          </a:prstGeom>
        </p:spPr>
        <p:txBody>
          <a:bodyPr vert="horz" lIns="91440" tIns="45720" rIns="91440" bIns="45720" rtlCol="0"/>
          <a:lstStyle>
            <a:lvl1pPr algn="r" fontAlgn="auto" latinLnBrk="1">
              <a:spcBef>
                <a:spcPts val="0"/>
              </a:spcBef>
              <a:spcAft>
                <a:spcPts val="0"/>
              </a:spcAft>
              <a:defRPr sz="1200" baseline="0">
                <a:latin typeface="+mn-lt"/>
                <a:ea typeface="+mn-ea"/>
                <a:cs typeface="+mn-cs"/>
              </a:defRPr>
            </a:lvl1pPr>
          </a:lstStyle>
          <a:p>
            <a:pPr>
              <a:defRPr/>
            </a:pPr>
            <a:fld id="{19DAF770-34DC-4929-859E-596FB440D3C3}" type="datetimeFigureOut">
              <a:rPr lang="ko-KR" altLang="en-US"/>
              <a:pPr>
                <a:defRPr/>
              </a:pPr>
              <a:t>2023-02-10</a:t>
            </a:fld>
            <a:endParaRPr lang="ko-KR" altLang="en-US"/>
          </a:p>
        </p:txBody>
      </p:sp>
      <p:sp>
        <p:nvSpPr>
          <p:cNvPr id="4" name="슬라이드 이미지 개체 틀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pPr lvl="0"/>
            <a:endParaRPr lang="ko-KR" altLang="en-US" noProof="0"/>
          </a:p>
        </p:txBody>
      </p:sp>
      <p:sp>
        <p:nvSpPr>
          <p:cNvPr id="5" name="슬라이드 노트 개체 틀 4"/>
          <p:cNvSpPr>
            <a:spLocks noGrp="1"/>
          </p:cNvSpPr>
          <p:nvPr>
            <p:ph type="body" sz="quarter" idx="3"/>
          </p:nvPr>
        </p:nvSpPr>
        <p:spPr>
          <a:xfrm>
            <a:off x="701040" y="4416426"/>
            <a:ext cx="5608320" cy="4183063"/>
          </a:xfrm>
          <a:prstGeom prst="rect">
            <a:avLst/>
          </a:prstGeom>
        </p:spPr>
        <p:txBody>
          <a:bodyPr vert="horz" lIns="91440" tIns="45720" rIns="91440" bIns="45720" rtlCol="0">
            <a:normAutofit/>
          </a:bodyPr>
          <a:lstStyle/>
          <a:p>
            <a:pPr lvl="0"/>
            <a:r>
              <a:rPr lang="ko-KR" altLang="en-US" noProof="0" smtClean="0"/>
              <a:t>마스터 텍스트 스타일을 편집합니다</a:t>
            </a:r>
          </a:p>
          <a:p>
            <a:pPr lvl="1"/>
            <a:r>
              <a:rPr lang="ko-KR" altLang="en-US" noProof="0" smtClean="0"/>
              <a:t>둘째 수준</a:t>
            </a:r>
          </a:p>
          <a:p>
            <a:pPr lvl="2"/>
            <a:r>
              <a:rPr lang="ko-KR" altLang="en-US" noProof="0" smtClean="0"/>
              <a:t>셋째 수준</a:t>
            </a:r>
          </a:p>
          <a:p>
            <a:pPr lvl="3"/>
            <a:r>
              <a:rPr lang="ko-KR" altLang="en-US" noProof="0" smtClean="0"/>
              <a:t>넷째 수준</a:t>
            </a:r>
          </a:p>
          <a:p>
            <a:pPr lvl="4"/>
            <a:r>
              <a:rPr lang="ko-KR" altLang="en-US" noProof="0" smtClean="0"/>
              <a:t>다섯째 수준</a:t>
            </a:r>
            <a:endParaRPr lang="ko-KR" altLang="en-US" noProof="0"/>
          </a:p>
        </p:txBody>
      </p:sp>
      <p:sp>
        <p:nvSpPr>
          <p:cNvPr id="6" name="바닥글 개체 틀 5"/>
          <p:cNvSpPr>
            <a:spLocks noGrp="1"/>
          </p:cNvSpPr>
          <p:nvPr>
            <p:ph type="ftr" sz="quarter" idx="4"/>
          </p:nvPr>
        </p:nvSpPr>
        <p:spPr>
          <a:xfrm>
            <a:off x="0" y="8829675"/>
            <a:ext cx="3037840" cy="465138"/>
          </a:xfrm>
          <a:prstGeom prst="rect">
            <a:avLst/>
          </a:prstGeom>
        </p:spPr>
        <p:txBody>
          <a:bodyPr vert="horz" lIns="91440" tIns="45720" rIns="91440" bIns="45720" rtlCol="0" anchor="b"/>
          <a:lstStyle>
            <a:lvl1pPr algn="l" fontAlgn="auto" latinLnBrk="1">
              <a:spcBef>
                <a:spcPts val="0"/>
              </a:spcBef>
              <a:spcAft>
                <a:spcPts val="0"/>
              </a:spcAft>
              <a:defRPr sz="1200" baseline="0">
                <a:latin typeface="+mn-lt"/>
                <a:ea typeface="+mn-ea"/>
                <a:cs typeface="+mn-cs"/>
              </a:defRPr>
            </a:lvl1pPr>
          </a:lstStyle>
          <a:p>
            <a:pPr>
              <a:defRPr/>
            </a:pPr>
            <a:endParaRPr lang="ko-KR" altLang="en-US"/>
          </a:p>
        </p:txBody>
      </p:sp>
      <p:sp>
        <p:nvSpPr>
          <p:cNvPr id="7" name="슬라이드 번호 개체 틀 6"/>
          <p:cNvSpPr>
            <a:spLocks noGrp="1"/>
          </p:cNvSpPr>
          <p:nvPr>
            <p:ph type="sldNum" sz="quarter" idx="5"/>
          </p:nvPr>
        </p:nvSpPr>
        <p:spPr>
          <a:xfrm>
            <a:off x="3970938" y="8829675"/>
            <a:ext cx="3037840" cy="465138"/>
          </a:xfrm>
          <a:prstGeom prst="rect">
            <a:avLst/>
          </a:prstGeom>
        </p:spPr>
        <p:txBody>
          <a:bodyPr vert="horz" lIns="91440" tIns="45720" rIns="91440" bIns="45720" rtlCol="0" anchor="b"/>
          <a:lstStyle>
            <a:lvl1pPr algn="r" fontAlgn="auto" latinLnBrk="1">
              <a:spcBef>
                <a:spcPts val="0"/>
              </a:spcBef>
              <a:spcAft>
                <a:spcPts val="0"/>
              </a:spcAft>
              <a:defRPr sz="1200" baseline="0">
                <a:latin typeface="+mn-lt"/>
                <a:ea typeface="+mn-ea"/>
                <a:cs typeface="+mn-cs"/>
              </a:defRPr>
            </a:lvl1pPr>
          </a:lstStyle>
          <a:p>
            <a:pPr>
              <a:defRPr/>
            </a:pPr>
            <a:fld id="{1E63E751-F000-4A03-A8EE-B14905ED3783}" type="slidenum">
              <a:rPr lang="ko-KR" altLang="en-US"/>
              <a:pPr>
                <a:defRPr/>
              </a:pPr>
              <a:t>‹#›</a:t>
            </a:fld>
            <a:endParaRPr lang="ko-KR" altLang="en-US"/>
          </a:p>
        </p:txBody>
      </p:sp>
    </p:spTree>
    <p:extLst>
      <p:ext uri="{BB962C8B-B14F-4D97-AF65-F5344CB8AC3E}">
        <p14:creationId xmlns:p14="http://schemas.microsoft.com/office/powerpoint/2010/main" val="388177248"/>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맑은 고딕"/>
      </a:defRPr>
    </a:lvl1pPr>
    <a:lvl2pPr marL="457200" algn="l" rtl="0" eaLnBrk="0" fontAlgn="base" latinLnBrk="1" hangingPunct="0">
      <a:spcBef>
        <a:spcPct val="30000"/>
      </a:spcBef>
      <a:spcAft>
        <a:spcPct val="0"/>
      </a:spcAft>
      <a:defRPr sz="1200" kern="1200">
        <a:solidFill>
          <a:schemeClr val="tx1"/>
        </a:solidFill>
        <a:latin typeface="+mn-lt"/>
        <a:ea typeface="+mn-ea"/>
        <a:cs typeface="맑은 고딕"/>
      </a:defRPr>
    </a:lvl2pPr>
    <a:lvl3pPr marL="914400" algn="l" rtl="0" eaLnBrk="0" fontAlgn="base" latinLnBrk="1" hangingPunct="0">
      <a:spcBef>
        <a:spcPct val="30000"/>
      </a:spcBef>
      <a:spcAft>
        <a:spcPct val="0"/>
      </a:spcAft>
      <a:defRPr sz="1200" kern="1200">
        <a:solidFill>
          <a:schemeClr val="tx1"/>
        </a:solidFill>
        <a:latin typeface="+mn-lt"/>
        <a:ea typeface="+mn-ea"/>
        <a:cs typeface="맑은 고딕"/>
      </a:defRPr>
    </a:lvl3pPr>
    <a:lvl4pPr marL="1371600" algn="l" rtl="0" eaLnBrk="0" fontAlgn="base" latinLnBrk="1" hangingPunct="0">
      <a:spcBef>
        <a:spcPct val="30000"/>
      </a:spcBef>
      <a:spcAft>
        <a:spcPct val="0"/>
      </a:spcAft>
      <a:defRPr sz="1200" kern="1200">
        <a:solidFill>
          <a:schemeClr val="tx1"/>
        </a:solidFill>
        <a:latin typeface="+mn-lt"/>
        <a:ea typeface="+mn-ea"/>
        <a:cs typeface="맑은 고딕"/>
      </a:defRPr>
    </a:lvl4pPr>
    <a:lvl5pPr marL="1828800" algn="l" rtl="0" eaLnBrk="0" fontAlgn="base" latinLnBrk="1" hangingPunct="0">
      <a:spcBef>
        <a:spcPct val="30000"/>
      </a:spcBef>
      <a:spcAft>
        <a:spcPct val="0"/>
      </a:spcAft>
      <a:defRPr sz="1200" kern="1200">
        <a:solidFill>
          <a:schemeClr val="tx1"/>
        </a:solidFill>
        <a:latin typeface="+mn-lt"/>
        <a:ea typeface="+mn-ea"/>
        <a:cs typeface="맑은 고딕"/>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4</a:t>
            </a:fld>
            <a:endParaRPr lang="ko-KR" altLang="en-US"/>
          </a:p>
        </p:txBody>
      </p:sp>
    </p:spTree>
    <p:extLst>
      <p:ext uri="{BB962C8B-B14F-4D97-AF65-F5344CB8AC3E}">
        <p14:creationId xmlns:p14="http://schemas.microsoft.com/office/powerpoint/2010/main" val="1094879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14</a:t>
            </a:fld>
            <a:endParaRPr lang="ko-KR" altLang="en-US"/>
          </a:p>
        </p:txBody>
      </p:sp>
    </p:spTree>
    <p:extLst>
      <p:ext uri="{BB962C8B-B14F-4D97-AF65-F5344CB8AC3E}">
        <p14:creationId xmlns:p14="http://schemas.microsoft.com/office/powerpoint/2010/main" val="4025179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17</a:t>
            </a:fld>
            <a:endParaRPr lang="ko-KR" altLang="en-US"/>
          </a:p>
        </p:txBody>
      </p:sp>
    </p:spTree>
    <p:extLst>
      <p:ext uri="{BB962C8B-B14F-4D97-AF65-F5344CB8AC3E}">
        <p14:creationId xmlns:p14="http://schemas.microsoft.com/office/powerpoint/2010/main" val="2650017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19</a:t>
            </a:fld>
            <a:endParaRPr lang="ko-KR" altLang="en-US"/>
          </a:p>
        </p:txBody>
      </p:sp>
    </p:spTree>
    <p:extLst>
      <p:ext uri="{BB962C8B-B14F-4D97-AF65-F5344CB8AC3E}">
        <p14:creationId xmlns:p14="http://schemas.microsoft.com/office/powerpoint/2010/main" val="369366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20</a:t>
            </a:fld>
            <a:endParaRPr lang="ko-KR" altLang="en-US"/>
          </a:p>
        </p:txBody>
      </p:sp>
    </p:spTree>
    <p:extLst>
      <p:ext uri="{BB962C8B-B14F-4D97-AF65-F5344CB8AC3E}">
        <p14:creationId xmlns:p14="http://schemas.microsoft.com/office/powerpoint/2010/main" val="3231549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21</a:t>
            </a:fld>
            <a:endParaRPr lang="ko-KR" altLang="en-US"/>
          </a:p>
        </p:txBody>
      </p:sp>
    </p:spTree>
    <p:extLst>
      <p:ext uri="{BB962C8B-B14F-4D97-AF65-F5344CB8AC3E}">
        <p14:creationId xmlns:p14="http://schemas.microsoft.com/office/powerpoint/2010/main" val="38564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22</a:t>
            </a:fld>
            <a:endParaRPr lang="ko-KR" altLang="en-US"/>
          </a:p>
        </p:txBody>
      </p:sp>
    </p:spTree>
    <p:extLst>
      <p:ext uri="{BB962C8B-B14F-4D97-AF65-F5344CB8AC3E}">
        <p14:creationId xmlns:p14="http://schemas.microsoft.com/office/powerpoint/2010/main" val="1466658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23</a:t>
            </a:fld>
            <a:endParaRPr lang="ko-KR" altLang="en-US"/>
          </a:p>
        </p:txBody>
      </p:sp>
    </p:spTree>
    <p:extLst>
      <p:ext uri="{BB962C8B-B14F-4D97-AF65-F5344CB8AC3E}">
        <p14:creationId xmlns:p14="http://schemas.microsoft.com/office/powerpoint/2010/main" val="1883295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24</a:t>
            </a:fld>
            <a:endParaRPr lang="ko-KR" altLang="en-US"/>
          </a:p>
        </p:txBody>
      </p:sp>
    </p:spTree>
    <p:extLst>
      <p:ext uri="{BB962C8B-B14F-4D97-AF65-F5344CB8AC3E}">
        <p14:creationId xmlns:p14="http://schemas.microsoft.com/office/powerpoint/2010/main" val="1729678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25</a:t>
            </a:fld>
            <a:endParaRPr lang="ko-KR" altLang="en-US"/>
          </a:p>
        </p:txBody>
      </p:sp>
    </p:spTree>
    <p:extLst>
      <p:ext uri="{BB962C8B-B14F-4D97-AF65-F5344CB8AC3E}">
        <p14:creationId xmlns:p14="http://schemas.microsoft.com/office/powerpoint/2010/main" val="1881103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26</a:t>
            </a:fld>
            <a:endParaRPr lang="ko-KR" altLang="en-US"/>
          </a:p>
        </p:txBody>
      </p:sp>
    </p:spTree>
    <p:extLst>
      <p:ext uri="{BB962C8B-B14F-4D97-AF65-F5344CB8AC3E}">
        <p14:creationId xmlns:p14="http://schemas.microsoft.com/office/powerpoint/2010/main" val="3203847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5</a:t>
            </a:fld>
            <a:endParaRPr lang="ko-KR" altLang="en-US"/>
          </a:p>
        </p:txBody>
      </p:sp>
    </p:spTree>
    <p:extLst>
      <p:ext uri="{BB962C8B-B14F-4D97-AF65-F5344CB8AC3E}">
        <p14:creationId xmlns:p14="http://schemas.microsoft.com/office/powerpoint/2010/main" val="1508883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28</a:t>
            </a:fld>
            <a:endParaRPr lang="ko-KR" altLang="en-US"/>
          </a:p>
        </p:txBody>
      </p:sp>
    </p:spTree>
    <p:extLst>
      <p:ext uri="{BB962C8B-B14F-4D97-AF65-F5344CB8AC3E}">
        <p14:creationId xmlns:p14="http://schemas.microsoft.com/office/powerpoint/2010/main" val="3171358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29</a:t>
            </a:fld>
            <a:endParaRPr lang="ko-KR" altLang="en-US"/>
          </a:p>
        </p:txBody>
      </p:sp>
    </p:spTree>
    <p:extLst>
      <p:ext uri="{BB962C8B-B14F-4D97-AF65-F5344CB8AC3E}">
        <p14:creationId xmlns:p14="http://schemas.microsoft.com/office/powerpoint/2010/main" val="3938284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30</a:t>
            </a:fld>
            <a:endParaRPr lang="ko-KR" altLang="en-US"/>
          </a:p>
        </p:txBody>
      </p:sp>
    </p:spTree>
    <p:extLst>
      <p:ext uri="{BB962C8B-B14F-4D97-AF65-F5344CB8AC3E}">
        <p14:creationId xmlns:p14="http://schemas.microsoft.com/office/powerpoint/2010/main" val="1288347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1E63E751-F000-4A03-A8EE-B14905ED3783}" type="slidenum">
              <a:rPr lang="ko-KR" altLang="en-US" smtClean="0"/>
              <a:pPr>
                <a:defRPr/>
              </a:pPr>
              <a:t>31</a:t>
            </a:fld>
            <a:endParaRPr lang="ko-KR" altLang="en-US"/>
          </a:p>
        </p:txBody>
      </p:sp>
    </p:spTree>
    <p:extLst>
      <p:ext uri="{BB962C8B-B14F-4D97-AF65-F5344CB8AC3E}">
        <p14:creationId xmlns:p14="http://schemas.microsoft.com/office/powerpoint/2010/main" val="4032674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32</a:t>
            </a:fld>
            <a:endParaRPr lang="ko-KR" altLang="en-US"/>
          </a:p>
        </p:txBody>
      </p:sp>
    </p:spTree>
    <p:extLst>
      <p:ext uri="{BB962C8B-B14F-4D97-AF65-F5344CB8AC3E}">
        <p14:creationId xmlns:p14="http://schemas.microsoft.com/office/powerpoint/2010/main" val="737670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33</a:t>
            </a:fld>
            <a:endParaRPr lang="ko-KR" altLang="en-US"/>
          </a:p>
        </p:txBody>
      </p:sp>
    </p:spTree>
    <p:extLst>
      <p:ext uri="{BB962C8B-B14F-4D97-AF65-F5344CB8AC3E}">
        <p14:creationId xmlns:p14="http://schemas.microsoft.com/office/powerpoint/2010/main" val="1058830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34</a:t>
            </a:fld>
            <a:endParaRPr lang="ko-KR" altLang="en-US"/>
          </a:p>
        </p:txBody>
      </p:sp>
    </p:spTree>
    <p:extLst>
      <p:ext uri="{BB962C8B-B14F-4D97-AF65-F5344CB8AC3E}">
        <p14:creationId xmlns:p14="http://schemas.microsoft.com/office/powerpoint/2010/main" val="1691484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1E63E751-F000-4A03-A8EE-B14905ED3783}" type="slidenum">
              <a:rPr lang="ko-KR" altLang="en-US" smtClean="0"/>
              <a:pPr>
                <a:defRPr/>
              </a:pPr>
              <a:t>35</a:t>
            </a:fld>
            <a:endParaRPr lang="ko-KR" altLang="en-US"/>
          </a:p>
        </p:txBody>
      </p:sp>
    </p:spTree>
    <p:extLst>
      <p:ext uri="{BB962C8B-B14F-4D97-AF65-F5344CB8AC3E}">
        <p14:creationId xmlns:p14="http://schemas.microsoft.com/office/powerpoint/2010/main" val="2490205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36</a:t>
            </a:fld>
            <a:endParaRPr lang="ko-KR" altLang="en-US"/>
          </a:p>
        </p:txBody>
      </p:sp>
    </p:spTree>
    <p:extLst>
      <p:ext uri="{BB962C8B-B14F-4D97-AF65-F5344CB8AC3E}">
        <p14:creationId xmlns:p14="http://schemas.microsoft.com/office/powerpoint/2010/main" val="28813842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37</a:t>
            </a:fld>
            <a:endParaRPr lang="ko-KR" altLang="en-US"/>
          </a:p>
        </p:txBody>
      </p:sp>
    </p:spTree>
    <p:extLst>
      <p:ext uri="{BB962C8B-B14F-4D97-AF65-F5344CB8AC3E}">
        <p14:creationId xmlns:p14="http://schemas.microsoft.com/office/powerpoint/2010/main" val="3725632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6</a:t>
            </a:fld>
            <a:endParaRPr lang="ko-KR" altLang="en-US"/>
          </a:p>
        </p:txBody>
      </p:sp>
    </p:spTree>
    <p:extLst>
      <p:ext uri="{BB962C8B-B14F-4D97-AF65-F5344CB8AC3E}">
        <p14:creationId xmlns:p14="http://schemas.microsoft.com/office/powerpoint/2010/main" val="2562093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48</a:t>
            </a:fld>
            <a:endParaRPr lang="ko-KR" altLang="en-US"/>
          </a:p>
        </p:txBody>
      </p:sp>
    </p:spTree>
    <p:extLst>
      <p:ext uri="{BB962C8B-B14F-4D97-AF65-F5344CB8AC3E}">
        <p14:creationId xmlns:p14="http://schemas.microsoft.com/office/powerpoint/2010/main" val="77990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7</a:t>
            </a:fld>
            <a:endParaRPr lang="ko-KR" altLang="en-US"/>
          </a:p>
        </p:txBody>
      </p:sp>
    </p:spTree>
    <p:extLst>
      <p:ext uri="{BB962C8B-B14F-4D97-AF65-F5344CB8AC3E}">
        <p14:creationId xmlns:p14="http://schemas.microsoft.com/office/powerpoint/2010/main" val="2119572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8</a:t>
            </a:fld>
            <a:endParaRPr lang="ko-KR" altLang="en-US"/>
          </a:p>
        </p:txBody>
      </p:sp>
    </p:spTree>
    <p:extLst>
      <p:ext uri="{BB962C8B-B14F-4D97-AF65-F5344CB8AC3E}">
        <p14:creationId xmlns:p14="http://schemas.microsoft.com/office/powerpoint/2010/main" val="3052916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10</a:t>
            </a:fld>
            <a:endParaRPr lang="ko-KR" altLang="en-US"/>
          </a:p>
        </p:txBody>
      </p:sp>
    </p:spTree>
    <p:extLst>
      <p:ext uri="{BB962C8B-B14F-4D97-AF65-F5344CB8AC3E}">
        <p14:creationId xmlns:p14="http://schemas.microsoft.com/office/powerpoint/2010/main" val="376084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11</a:t>
            </a:fld>
            <a:endParaRPr lang="ko-KR" altLang="en-US"/>
          </a:p>
        </p:txBody>
      </p:sp>
    </p:spTree>
    <p:extLst>
      <p:ext uri="{BB962C8B-B14F-4D97-AF65-F5344CB8AC3E}">
        <p14:creationId xmlns:p14="http://schemas.microsoft.com/office/powerpoint/2010/main" val="3117389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12</a:t>
            </a:fld>
            <a:endParaRPr lang="ko-KR" altLang="en-US"/>
          </a:p>
        </p:txBody>
      </p:sp>
    </p:spTree>
    <p:extLst>
      <p:ext uri="{BB962C8B-B14F-4D97-AF65-F5344CB8AC3E}">
        <p14:creationId xmlns:p14="http://schemas.microsoft.com/office/powerpoint/2010/main" val="685443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63E751-F000-4A03-A8EE-B14905ED3783}" type="slidenum">
              <a:rPr lang="ko-KR" altLang="en-US" smtClean="0"/>
              <a:pPr>
                <a:defRPr/>
              </a:pPr>
              <a:t>13</a:t>
            </a:fld>
            <a:endParaRPr lang="ko-KR" altLang="en-US"/>
          </a:p>
        </p:txBody>
      </p:sp>
    </p:spTree>
    <p:extLst>
      <p:ext uri="{BB962C8B-B14F-4D97-AF65-F5344CB8AC3E}">
        <p14:creationId xmlns:p14="http://schemas.microsoft.com/office/powerpoint/2010/main" val="3038887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lvl1pPr>
              <a:defRPr/>
            </a:lvl1pPr>
          </a:lstStyle>
          <a:p>
            <a:pPr>
              <a:defRPr/>
            </a:pPr>
            <a:fld id="{65E85D4A-FB6E-49CE-B6F9-A4D47B4339D6}" type="datetimeFigureOut">
              <a:rPr lang="ko-KR" altLang="en-US"/>
              <a:pPr>
                <a:defRPr/>
              </a:pPr>
              <a:t>2023-02-10</a:t>
            </a:fld>
            <a:endParaRPr lang="ko-KR" altLang="en-US"/>
          </a:p>
        </p:txBody>
      </p:sp>
      <p:sp>
        <p:nvSpPr>
          <p:cNvPr id="5" name="바닥글 개체 틀 4"/>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p:cNvSpPr>
            <a:spLocks noGrp="1"/>
          </p:cNvSpPr>
          <p:nvPr>
            <p:ph type="sldNum" sz="quarter" idx="12"/>
          </p:nvPr>
        </p:nvSpPr>
        <p:spPr/>
        <p:txBody>
          <a:bodyPr/>
          <a:lstStyle>
            <a:lvl1pPr>
              <a:defRPr/>
            </a:lvl1pPr>
          </a:lstStyle>
          <a:p>
            <a:pPr>
              <a:defRPr/>
            </a:pPr>
            <a:fld id="{118692B0-E360-46F2-8295-84B9CB5D8310}" type="slidenum">
              <a:rPr lang="ko-KR" altLang="en-US"/>
              <a:pPr>
                <a:defRPr/>
              </a:pPr>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pPr>
              <a:defRPr/>
            </a:pPr>
            <a:fld id="{856185D4-33DA-42AA-8DB1-C0AB013C23A0}" type="datetimeFigureOut">
              <a:rPr lang="ko-KR" altLang="en-US"/>
              <a:pPr>
                <a:defRPr/>
              </a:pPr>
              <a:t>2023-02-10</a:t>
            </a:fld>
            <a:endParaRPr lang="ko-KR" altLang="en-US"/>
          </a:p>
        </p:txBody>
      </p:sp>
      <p:sp>
        <p:nvSpPr>
          <p:cNvPr id="5" name="바닥글 개체 틀 4"/>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p:cNvSpPr>
            <a:spLocks noGrp="1"/>
          </p:cNvSpPr>
          <p:nvPr>
            <p:ph type="sldNum" sz="quarter" idx="12"/>
          </p:nvPr>
        </p:nvSpPr>
        <p:spPr/>
        <p:txBody>
          <a:bodyPr/>
          <a:lstStyle>
            <a:lvl1pPr>
              <a:defRPr/>
            </a:lvl1pPr>
          </a:lstStyle>
          <a:p>
            <a:pPr>
              <a:defRPr/>
            </a:pPr>
            <a:fld id="{B04D02DC-7D22-4216-AFC2-6DD33AD3FAC2}" type="slidenum">
              <a:rPr lang="ko-KR" altLang="en-US"/>
              <a:pPr>
                <a:defRPr/>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pPr>
              <a:defRPr/>
            </a:pPr>
            <a:fld id="{85A1E362-7EEA-4304-B84E-90837A681907}" type="datetimeFigureOut">
              <a:rPr lang="ko-KR" altLang="en-US"/>
              <a:pPr>
                <a:defRPr/>
              </a:pPr>
              <a:t>2023-02-10</a:t>
            </a:fld>
            <a:endParaRPr lang="ko-KR" altLang="en-US"/>
          </a:p>
        </p:txBody>
      </p:sp>
      <p:sp>
        <p:nvSpPr>
          <p:cNvPr id="5" name="바닥글 개체 틀 4"/>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p:cNvSpPr>
            <a:spLocks noGrp="1"/>
          </p:cNvSpPr>
          <p:nvPr>
            <p:ph type="sldNum" sz="quarter" idx="12"/>
          </p:nvPr>
        </p:nvSpPr>
        <p:spPr/>
        <p:txBody>
          <a:bodyPr/>
          <a:lstStyle>
            <a:lvl1pPr>
              <a:defRPr/>
            </a:lvl1pPr>
          </a:lstStyle>
          <a:p>
            <a:pPr>
              <a:defRPr/>
            </a:pPr>
            <a:fld id="{EF677B1A-11AC-462C-ABFE-8F3C24828207}" type="slidenum">
              <a:rPr lang="ko-KR" altLang="en-US"/>
              <a:pPr>
                <a:defRPr/>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lvl1pPr>
              <a:defRPr/>
            </a:lvl1pPr>
          </a:lstStyle>
          <a:p>
            <a:pPr>
              <a:defRPr/>
            </a:pPr>
            <a:fld id="{B4EEC06F-1E9C-43E1-A5E4-3F4FB0AE4760}" type="datetimeFigureOut">
              <a:rPr lang="ko-KR" altLang="en-US"/>
              <a:pPr>
                <a:defRPr/>
              </a:pPr>
              <a:t>2023-02-10</a:t>
            </a:fld>
            <a:endParaRPr lang="ko-KR" altLang="en-US"/>
          </a:p>
        </p:txBody>
      </p:sp>
      <p:sp>
        <p:nvSpPr>
          <p:cNvPr id="5" name="바닥글 개체 틀 4"/>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p:cNvSpPr>
            <a:spLocks noGrp="1"/>
          </p:cNvSpPr>
          <p:nvPr>
            <p:ph type="sldNum" sz="quarter" idx="12"/>
          </p:nvPr>
        </p:nvSpPr>
        <p:spPr/>
        <p:txBody>
          <a:bodyPr/>
          <a:lstStyle>
            <a:lvl1pPr>
              <a:defRPr/>
            </a:lvl1pPr>
          </a:lstStyle>
          <a:p>
            <a:pPr>
              <a:defRPr/>
            </a:pPr>
            <a:fld id="{689F2C1C-F58D-40FD-8739-BE01231AE1DF}" type="slidenum">
              <a:rPr lang="ko-KR" altLang="en-US"/>
              <a:pPr>
                <a:defRPr/>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lvl1pPr>
              <a:defRPr/>
            </a:lvl1pPr>
          </a:lstStyle>
          <a:p>
            <a:pPr>
              <a:defRPr/>
            </a:pPr>
            <a:fld id="{F98F300E-F7DA-442C-9A4E-F87F8C73D5B8}" type="datetimeFigureOut">
              <a:rPr lang="ko-KR" altLang="en-US"/>
              <a:pPr>
                <a:defRPr/>
              </a:pPr>
              <a:t>2023-02-10</a:t>
            </a:fld>
            <a:endParaRPr lang="ko-KR" altLang="en-US"/>
          </a:p>
        </p:txBody>
      </p:sp>
      <p:sp>
        <p:nvSpPr>
          <p:cNvPr id="5" name="바닥글 개체 틀 4"/>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p:cNvSpPr>
            <a:spLocks noGrp="1"/>
          </p:cNvSpPr>
          <p:nvPr>
            <p:ph type="sldNum" sz="quarter" idx="12"/>
          </p:nvPr>
        </p:nvSpPr>
        <p:spPr/>
        <p:txBody>
          <a:bodyPr/>
          <a:lstStyle>
            <a:lvl1pPr>
              <a:defRPr/>
            </a:lvl1pPr>
          </a:lstStyle>
          <a:p>
            <a:pPr>
              <a:defRPr/>
            </a:pPr>
            <a:fld id="{30F0F629-B5C5-439E-9E80-53E33F200F77}" type="slidenum">
              <a:rPr lang="ko-KR" altLang="en-US"/>
              <a:pPr>
                <a:defRPr/>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3"/>
          <p:cNvSpPr>
            <a:spLocks noGrp="1"/>
          </p:cNvSpPr>
          <p:nvPr>
            <p:ph type="dt" sz="half" idx="10"/>
          </p:nvPr>
        </p:nvSpPr>
        <p:spPr/>
        <p:txBody>
          <a:bodyPr/>
          <a:lstStyle>
            <a:lvl1pPr>
              <a:defRPr/>
            </a:lvl1pPr>
          </a:lstStyle>
          <a:p>
            <a:pPr>
              <a:defRPr/>
            </a:pPr>
            <a:fld id="{A5BD8323-D90C-400A-9C85-94F9CABD65B1}" type="datetimeFigureOut">
              <a:rPr lang="ko-KR" altLang="en-US"/>
              <a:pPr>
                <a:defRPr/>
              </a:pPr>
              <a:t>2023-02-10</a:t>
            </a:fld>
            <a:endParaRPr lang="ko-KR" altLang="en-US"/>
          </a:p>
        </p:txBody>
      </p:sp>
      <p:sp>
        <p:nvSpPr>
          <p:cNvPr id="6" name="바닥글 개체 틀 4"/>
          <p:cNvSpPr>
            <a:spLocks noGrp="1"/>
          </p:cNvSpPr>
          <p:nvPr>
            <p:ph type="ftr" sz="quarter" idx="11"/>
          </p:nvPr>
        </p:nvSpPr>
        <p:spPr/>
        <p:txBody>
          <a:bodyPr/>
          <a:lstStyle>
            <a:lvl1pPr>
              <a:defRPr/>
            </a:lvl1pPr>
          </a:lstStyle>
          <a:p>
            <a:pPr>
              <a:defRPr/>
            </a:pPr>
            <a:endParaRPr lang="ko-KR" altLang="en-US"/>
          </a:p>
        </p:txBody>
      </p:sp>
      <p:sp>
        <p:nvSpPr>
          <p:cNvPr id="7" name="슬라이드 번호 개체 틀 5"/>
          <p:cNvSpPr>
            <a:spLocks noGrp="1"/>
          </p:cNvSpPr>
          <p:nvPr>
            <p:ph type="sldNum" sz="quarter" idx="12"/>
          </p:nvPr>
        </p:nvSpPr>
        <p:spPr/>
        <p:txBody>
          <a:bodyPr/>
          <a:lstStyle>
            <a:lvl1pPr>
              <a:defRPr/>
            </a:lvl1pPr>
          </a:lstStyle>
          <a:p>
            <a:pPr>
              <a:defRPr/>
            </a:pPr>
            <a:fld id="{4598EB53-10AD-4EC3-AE6B-03FB759D76F2}" type="slidenum">
              <a:rPr lang="ko-KR" altLang="en-US"/>
              <a:pPr>
                <a:defRPr/>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3"/>
          <p:cNvSpPr>
            <a:spLocks noGrp="1"/>
          </p:cNvSpPr>
          <p:nvPr>
            <p:ph type="dt" sz="half" idx="10"/>
          </p:nvPr>
        </p:nvSpPr>
        <p:spPr/>
        <p:txBody>
          <a:bodyPr/>
          <a:lstStyle>
            <a:lvl1pPr>
              <a:defRPr/>
            </a:lvl1pPr>
          </a:lstStyle>
          <a:p>
            <a:pPr>
              <a:defRPr/>
            </a:pPr>
            <a:fld id="{EB672551-9B7B-49EB-9023-7ACDFDC5335D}" type="datetimeFigureOut">
              <a:rPr lang="ko-KR" altLang="en-US"/>
              <a:pPr>
                <a:defRPr/>
              </a:pPr>
              <a:t>2023-02-10</a:t>
            </a:fld>
            <a:endParaRPr lang="ko-KR" altLang="en-US"/>
          </a:p>
        </p:txBody>
      </p:sp>
      <p:sp>
        <p:nvSpPr>
          <p:cNvPr id="8" name="바닥글 개체 틀 4"/>
          <p:cNvSpPr>
            <a:spLocks noGrp="1"/>
          </p:cNvSpPr>
          <p:nvPr>
            <p:ph type="ftr" sz="quarter" idx="11"/>
          </p:nvPr>
        </p:nvSpPr>
        <p:spPr/>
        <p:txBody>
          <a:bodyPr/>
          <a:lstStyle>
            <a:lvl1pPr>
              <a:defRPr/>
            </a:lvl1pPr>
          </a:lstStyle>
          <a:p>
            <a:pPr>
              <a:defRPr/>
            </a:pPr>
            <a:endParaRPr lang="ko-KR" altLang="en-US"/>
          </a:p>
        </p:txBody>
      </p:sp>
      <p:sp>
        <p:nvSpPr>
          <p:cNvPr id="9" name="슬라이드 번호 개체 틀 5"/>
          <p:cNvSpPr>
            <a:spLocks noGrp="1"/>
          </p:cNvSpPr>
          <p:nvPr>
            <p:ph type="sldNum" sz="quarter" idx="12"/>
          </p:nvPr>
        </p:nvSpPr>
        <p:spPr/>
        <p:txBody>
          <a:bodyPr/>
          <a:lstStyle>
            <a:lvl1pPr>
              <a:defRPr/>
            </a:lvl1pPr>
          </a:lstStyle>
          <a:p>
            <a:pPr>
              <a:defRPr/>
            </a:pPr>
            <a:fld id="{2C9AC0B7-80F4-43FD-9E37-91CF044258A3}" type="slidenum">
              <a:rPr lang="ko-KR" altLang="en-US"/>
              <a:pPr>
                <a:defRPr/>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3"/>
          <p:cNvSpPr>
            <a:spLocks noGrp="1"/>
          </p:cNvSpPr>
          <p:nvPr>
            <p:ph type="dt" sz="half" idx="10"/>
          </p:nvPr>
        </p:nvSpPr>
        <p:spPr/>
        <p:txBody>
          <a:bodyPr/>
          <a:lstStyle>
            <a:lvl1pPr>
              <a:defRPr/>
            </a:lvl1pPr>
          </a:lstStyle>
          <a:p>
            <a:pPr>
              <a:defRPr/>
            </a:pPr>
            <a:fld id="{7C36E08F-A906-4845-9C48-E2A991357697}" type="datetimeFigureOut">
              <a:rPr lang="ko-KR" altLang="en-US"/>
              <a:pPr>
                <a:defRPr/>
              </a:pPr>
              <a:t>2023-02-10</a:t>
            </a:fld>
            <a:endParaRPr lang="ko-KR" altLang="en-US"/>
          </a:p>
        </p:txBody>
      </p:sp>
      <p:sp>
        <p:nvSpPr>
          <p:cNvPr id="4" name="바닥글 개체 틀 4"/>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p:cNvSpPr>
            <a:spLocks noGrp="1"/>
          </p:cNvSpPr>
          <p:nvPr>
            <p:ph type="sldNum" sz="quarter" idx="12"/>
          </p:nvPr>
        </p:nvSpPr>
        <p:spPr/>
        <p:txBody>
          <a:bodyPr/>
          <a:lstStyle>
            <a:lvl1pPr>
              <a:defRPr/>
            </a:lvl1pPr>
          </a:lstStyle>
          <a:p>
            <a:pPr>
              <a:defRPr/>
            </a:pPr>
            <a:fld id="{E83A3991-1083-4B99-9CB6-B1A4B50635D2}" type="slidenum">
              <a:rPr lang="ko-KR" altLang="en-US"/>
              <a:pPr>
                <a:defRPr/>
              </a:pPr>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lvl1pPr>
              <a:defRPr/>
            </a:lvl1pPr>
          </a:lstStyle>
          <a:p>
            <a:pPr>
              <a:defRPr/>
            </a:pPr>
            <a:fld id="{69A7379B-9443-4DE8-B666-0CC99B0493EE}" type="datetimeFigureOut">
              <a:rPr lang="ko-KR" altLang="en-US"/>
              <a:pPr>
                <a:defRPr/>
              </a:pPr>
              <a:t>2023-02-10</a:t>
            </a:fld>
            <a:endParaRPr lang="ko-KR" altLang="en-US"/>
          </a:p>
        </p:txBody>
      </p:sp>
      <p:sp>
        <p:nvSpPr>
          <p:cNvPr id="3" name="바닥글 개체 틀 4"/>
          <p:cNvSpPr>
            <a:spLocks noGrp="1"/>
          </p:cNvSpPr>
          <p:nvPr>
            <p:ph type="ftr" sz="quarter" idx="11"/>
          </p:nvPr>
        </p:nvSpPr>
        <p:spPr/>
        <p:txBody>
          <a:bodyPr/>
          <a:lstStyle>
            <a:lvl1pPr>
              <a:defRPr/>
            </a:lvl1pPr>
          </a:lstStyle>
          <a:p>
            <a:pPr>
              <a:defRPr/>
            </a:pPr>
            <a:endParaRPr lang="ko-KR" altLang="en-US"/>
          </a:p>
        </p:txBody>
      </p:sp>
      <p:sp>
        <p:nvSpPr>
          <p:cNvPr id="4" name="슬라이드 번호 개체 틀 5"/>
          <p:cNvSpPr>
            <a:spLocks noGrp="1"/>
          </p:cNvSpPr>
          <p:nvPr>
            <p:ph type="sldNum" sz="quarter" idx="12"/>
          </p:nvPr>
        </p:nvSpPr>
        <p:spPr/>
        <p:txBody>
          <a:bodyPr/>
          <a:lstStyle>
            <a:lvl1pPr>
              <a:defRPr/>
            </a:lvl1pPr>
          </a:lstStyle>
          <a:p>
            <a:pPr>
              <a:defRPr/>
            </a:pPr>
            <a:fld id="{1A9EC01C-78A1-42CE-A7A0-27510B35159B}" type="slidenum">
              <a:rPr lang="ko-KR" altLang="en-US"/>
              <a:pPr>
                <a:defRPr/>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3"/>
          <p:cNvSpPr>
            <a:spLocks noGrp="1"/>
          </p:cNvSpPr>
          <p:nvPr>
            <p:ph type="dt" sz="half" idx="10"/>
          </p:nvPr>
        </p:nvSpPr>
        <p:spPr/>
        <p:txBody>
          <a:bodyPr/>
          <a:lstStyle>
            <a:lvl1pPr>
              <a:defRPr/>
            </a:lvl1pPr>
          </a:lstStyle>
          <a:p>
            <a:pPr>
              <a:defRPr/>
            </a:pPr>
            <a:fld id="{B34F2C28-8BED-4C78-933F-C460FEEC4AB1}" type="datetimeFigureOut">
              <a:rPr lang="ko-KR" altLang="en-US"/>
              <a:pPr>
                <a:defRPr/>
              </a:pPr>
              <a:t>2023-02-10</a:t>
            </a:fld>
            <a:endParaRPr lang="ko-KR" altLang="en-US"/>
          </a:p>
        </p:txBody>
      </p:sp>
      <p:sp>
        <p:nvSpPr>
          <p:cNvPr id="6" name="바닥글 개체 틀 4"/>
          <p:cNvSpPr>
            <a:spLocks noGrp="1"/>
          </p:cNvSpPr>
          <p:nvPr>
            <p:ph type="ftr" sz="quarter" idx="11"/>
          </p:nvPr>
        </p:nvSpPr>
        <p:spPr/>
        <p:txBody>
          <a:bodyPr/>
          <a:lstStyle>
            <a:lvl1pPr>
              <a:defRPr/>
            </a:lvl1pPr>
          </a:lstStyle>
          <a:p>
            <a:pPr>
              <a:defRPr/>
            </a:pPr>
            <a:endParaRPr lang="ko-KR" altLang="en-US"/>
          </a:p>
        </p:txBody>
      </p:sp>
      <p:sp>
        <p:nvSpPr>
          <p:cNvPr id="7" name="슬라이드 번호 개체 틀 5"/>
          <p:cNvSpPr>
            <a:spLocks noGrp="1"/>
          </p:cNvSpPr>
          <p:nvPr>
            <p:ph type="sldNum" sz="quarter" idx="12"/>
          </p:nvPr>
        </p:nvSpPr>
        <p:spPr/>
        <p:txBody>
          <a:bodyPr/>
          <a:lstStyle>
            <a:lvl1pPr>
              <a:defRPr/>
            </a:lvl1pPr>
          </a:lstStyle>
          <a:p>
            <a:pPr>
              <a:defRPr/>
            </a:pPr>
            <a:fld id="{BE2C20D6-629A-4FB7-8B99-2242D117F383}" type="slidenum">
              <a:rPr lang="ko-KR" altLang="en-US"/>
              <a:pPr>
                <a:defRPr/>
              </a:pPr>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3"/>
          <p:cNvSpPr>
            <a:spLocks noGrp="1"/>
          </p:cNvSpPr>
          <p:nvPr>
            <p:ph type="dt" sz="half" idx="10"/>
          </p:nvPr>
        </p:nvSpPr>
        <p:spPr/>
        <p:txBody>
          <a:bodyPr/>
          <a:lstStyle>
            <a:lvl1pPr>
              <a:defRPr/>
            </a:lvl1pPr>
          </a:lstStyle>
          <a:p>
            <a:pPr>
              <a:defRPr/>
            </a:pPr>
            <a:fld id="{5F8C2A93-4FF7-488D-8B0D-ED845653AFC6}" type="datetimeFigureOut">
              <a:rPr lang="ko-KR" altLang="en-US"/>
              <a:pPr>
                <a:defRPr/>
              </a:pPr>
              <a:t>2023-02-10</a:t>
            </a:fld>
            <a:endParaRPr lang="ko-KR" altLang="en-US"/>
          </a:p>
        </p:txBody>
      </p:sp>
      <p:sp>
        <p:nvSpPr>
          <p:cNvPr id="6" name="바닥글 개체 틀 4"/>
          <p:cNvSpPr>
            <a:spLocks noGrp="1"/>
          </p:cNvSpPr>
          <p:nvPr>
            <p:ph type="ftr" sz="quarter" idx="11"/>
          </p:nvPr>
        </p:nvSpPr>
        <p:spPr/>
        <p:txBody>
          <a:bodyPr/>
          <a:lstStyle>
            <a:lvl1pPr>
              <a:defRPr/>
            </a:lvl1pPr>
          </a:lstStyle>
          <a:p>
            <a:pPr>
              <a:defRPr/>
            </a:pPr>
            <a:endParaRPr lang="ko-KR" altLang="en-US"/>
          </a:p>
        </p:txBody>
      </p:sp>
      <p:sp>
        <p:nvSpPr>
          <p:cNvPr id="7" name="슬라이드 번호 개체 틀 5"/>
          <p:cNvSpPr>
            <a:spLocks noGrp="1"/>
          </p:cNvSpPr>
          <p:nvPr>
            <p:ph type="sldNum" sz="quarter" idx="12"/>
          </p:nvPr>
        </p:nvSpPr>
        <p:spPr/>
        <p:txBody>
          <a:bodyPr/>
          <a:lstStyle>
            <a:lvl1pPr>
              <a:defRPr/>
            </a:lvl1pPr>
          </a:lstStyle>
          <a:p>
            <a:pPr>
              <a:defRPr/>
            </a:pPr>
            <a:fld id="{ACFF63D8-2E0D-4C7C-AF1E-BEAE5DFD6A43}" type="slidenum">
              <a:rPr lang="ko-KR" altLang="en-US"/>
              <a:pPr>
                <a:defRPr/>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1027" name="텍스트 개체 틀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latinLnBrk="1">
              <a:spcBef>
                <a:spcPts val="0"/>
              </a:spcBef>
              <a:spcAft>
                <a:spcPts val="0"/>
              </a:spcAft>
              <a:defRPr sz="1200" baseline="0">
                <a:solidFill>
                  <a:schemeClr val="tx1">
                    <a:tint val="75000"/>
                  </a:schemeClr>
                </a:solidFill>
                <a:latin typeface="+mn-lt"/>
                <a:ea typeface="+mn-ea"/>
                <a:cs typeface="+mn-cs"/>
              </a:defRPr>
            </a:lvl1pPr>
          </a:lstStyle>
          <a:p>
            <a:pPr>
              <a:defRPr/>
            </a:pPr>
            <a:fld id="{90155C4B-9685-435C-867F-FAC7671138EE}" type="datetimeFigureOut">
              <a:rPr lang="ko-KR" altLang="en-US"/>
              <a:pPr>
                <a:defRPr/>
              </a:pPr>
              <a:t>2023-02-10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latinLnBrk="1">
              <a:spcBef>
                <a:spcPts val="0"/>
              </a:spcBef>
              <a:spcAft>
                <a:spcPts val="0"/>
              </a:spcAft>
              <a:defRPr sz="1200" baseline="0">
                <a:solidFill>
                  <a:schemeClr val="tx1">
                    <a:tint val="75000"/>
                  </a:schemeClr>
                </a:solidFill>
                <a:latin typeface="+mn-lt"/>
                <a:ea typeface="+mn-ea"/>
                <a:cs typeface="+mn-cs"/>
              </a:defRPr>
            </a:lvl1pPr>
          </a:lstStyle>
          <a:p>
            <a:pPr>
              <a:defRPr/>
            </a:pPr>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latinLnBrk="1">
              <a:spcBef>
                <a:spcPts val="0"/>
              </a:spcBef>
              <a:spcAft>
                <a:spcPts val="0"/>
              </a:spcAft>
              <a:defRPr sz="1200" baseline="0">
                <a:solidFill>
                  <a:schemeClr val="tx1">
                    <a:tint val="75000"/>
                  </a:schemeClr>
                </a:solidFill>
                <a:latin typeface="+mn-lt"/>
                <a:ea typeface="+mn-ea"/>
                <a:cs typeface="+mn-cs"/>
              </a:defRPr>
            </a:lvl1pPr>
          </a:lstStyle>
          <a:p>
            <a:pPr>
              <a:defRPr/>
            </a:pPr>
            <a:fld id="{01C91B91-1EE6-4623-B1A5-23F9D8D69BD2}" type="slidenum">
              <a:rPr lang="ko-KR" altLang="en-US"/>
              <a:pPr>
                <a:defRPr/>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latinLnBrk="1" hangingPunct="0">
        <a:spcBef>
          <a:spcPct val="0"/>
        </a:spcBef>
        <a:spcAft>
          <a:spcPct val="0"/>
        </a:spcAft>
        <a:defRPr sz="4400" kern="1200">
          <a:solidFill>
            <a:schemeClr val="tx1"/>
          </a:solidFill>
          <a:latin typeface="+mj-lt"/>
          <a:ea typeface="+mj-ea"/>
          <a:cs typeface="맑은 고딕"/>
        </a:defRPr>
      </a:lvl1pPr>
      <a:lvl2pPr algn="ctr" rtl="0" eaLnBrk="0" fontAlgn="base" latinLnBrk="1" hangingPunct="0">
        <a:spcBef>
          <a:spcPct val="0"/>
        </a:spcBef>
        <a:spcAft>
          <a:spcPct val="0"/>
        </a:spcAft>
        <a:defRPr sz="4400">
          <a:solidFill>
            <a:schemeClr val="tx1"/>
          </a:solidFill>
          <a:latin typeface="맑은 고딕"/>
          <a:ea typeface="맑은 고딕"/>
          <a:cs typeface="맑은 고딕"/>
        </a:defRPr>
      </a:lvl2pPr>
      <a:lvl3pPr algn="ctr" rtl="0" eaLnBrk="0" fontAlgn="base" latinLnBrk="1" hangingPunct="0">
        <a:spcBef>
          <a:spcPct val="0"/>
        </a:spcBef>
        <a:spcAft>
          <a:spcPct val="0"/>
        </a:spcAft>
        <a:defRPr sz="4400">
          <a:solidFill>
            <a:schemeClr val="tx1"/>
          </a:solidFill>
          <a:latin typeface="맑은 고딕"/>
          <a:ea typeface="맑은 고딕"/>
          <a:cs typeface="맑은 고딕"/>
        </a:defRPr>
      </a:lvl3pPr>
      <a:lvl4pPr algn="ctr" rtl="0" eaLnBrk="0" fontAlgn="base" latinLnBrk="1" hangingPunct="0">
        <a:spcBef>
          <a:spcPct val="0"/>
        </a:spcBef>
        <a:spcAft>
          <a:spcPct val="0"/>
        </a:spcAft>
        <a:defRPr sz="4400">
          <a:solidFill>
            <a:schemeClr val="tx1"/>
          </a:solidFill>
          <a:latin typeface="맑은 고딕"/>
          <a:ea typeface="맑은 고딕"/>
          <a:cs typeface="맑은 고딕"/>
        </a:defRPr>
      </a:lvl4pPr>
      <a:lvl5pPr algn="ctr" rtl="0" eaLnBrk="0" fontAlgn="base" latinLnBrk="1" hangingPunct="0">
        <a:spcBef>
          <a:spcPct val="0"/>
        </a:spcBef>
        <a:spcAft>
          <a:spcPct val="0"/>
        </a:spcAft>
        <a:defRPr sz="4400">
          <a:solidFill>
            <a:schemeClr val="tx1"/>
          </a:solidFill>
          <a:latin typeface="맑은 고딕"/>
          <a:ea typeface="맑은 고딕"/>
          <a:cs typeface="맑은 고딕"/>
        </a:defRPr>
      </a:lvl5pPr>
      <a:lvl6pPr marL="457200" algn="ctr" rtl="0" fontAlgn="base" latinLnBrk="1">
        <a:spcBef>
          <a:spcPct val="0"/>
        </a:spcBef>
        <a:spcAft>
          <a:spcPct val="0"/>
        </a:spcAft>
        <a:defRPr sz="4400">
          <a:solidFill>
            <a:schemeClr val="tx1"/>
          </a:solidFill>
          <a:latin typeface="맑은 고딕"/>
          <a:ea typeface="맑은 고딕"/>
          <a:cs typeface="맑은 고딕"/>
        </a:defRPr>
      </a:lvl6pPr>
      <a:lvl7pPr marL="914400" algn="ctr" rtl="0" fontAlgn="base" latinLnBrk="1">
        <a:spcBef>
          <a:spcPct val="0"/>
        </a:spcBef>
        <a:spcAft>
          <a:spcPct val="0"/>
        </a:spcAft>
        <a:defRPr sz="4400">
          <a:solidFill>
            <a:schemeClr val="tx1"/>
          </a:solidFill>
          <a:latin typeface="맑은 고딕"/>
          <a:ea typeface="맑은 고딕"/>
          <a:cs typeface="맑은 고딕"/>
        </a:defRPr>
      </a:lvl7pPr>
      <a:lvl8pPr marL="1371600" algn="ctr" rtl="0" fontAlgn="base" latinLnBrk="1">
        <a:spcBef>
          <a:spcPct val="0"/>
        </a:spcBef>
        <a:spcAft>
          <a:spcPct val="0"/>
        </a:spcAft>
        <a:defRPr sz="4400">
          <a:solidFill>
            <a:schemeClr val="tx1"/>
          </a:solidFill>
          <a:latin typeface="맑은 고딕"/>
          <a:ea typeface="맑은 고딕"/>
          <a:cs typeface="맑은 고딕"/>
        </a:defRPr>
      </a:lvl8pPr>
      <a:lvl9pPr marL="1828800" algn="ctr" rtl="0" fontAlgn="base" latinLnBrk="1">
        <a:spcBef>
          <a:spcPct val="0"/>
        </a:spcBef>
        <a:spcAft>
          <a:spcPct val="0"/>
        </a:spcAft>
        <a:defRPr sz="4400">
          <a:solidFill>
            <a:schemeClr val="tx1"/>
          </a:solidFill>
          <a:latin typeface="맑은 고딕"/>
          <a:ea typeface="맑은 고딕"/>
          <a:cs typeface="맑은 고딕"/>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맑은 고딕"/>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맑은 고딕"/>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맑은 고딕"/>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맑은 고딕"/>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맑은 고딕"/>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6.jpe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2.jpe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5.jpeg"/><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1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3.jpeg"/><Relationship Id="rId4" Type="http://schemas.openxmlformats.org/officeDocument/2006/relationships/image" Target="../media/image42.jpeg"/></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4.jpeg"/></Relationships>
</file>

<file path=ppt/slides/_rels/slide2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7.jpeg"/><Relationship Id="rId4" Type="http://schemas.openxmlformats.org/officeDocument/2006/relationships/image" Target="../media/image56.jpeg"/></Relationships>
</file>

<file path=ppt/slides/_rels/slide2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9.jpeg"/></Relationships>
</file>

<file path=ppt/slides/_rels/slide2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2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xml"/><Relationship Id="rId4" Type="http://schemas.openxmlformats.org/officeDocument/2006/relationships/image" Target="../media/image64.jpeg"/></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68.jpeg"/><Relationship Id="rId4" Type="http://schemas.openxmlformats.org/officeDocument/2006/relationships/image" Target="../media/image67.jpe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9.jpeg"/></Relationships>
</file>

<file path=ppt/slides/_rels/slide3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72.jpeg"/><Relationship Id="rId4" Type="http://schemas.openxmlformats.org/officeDocument/2006/relationships/image" Target="../media/image71.jpeg"/></Relationships>
</file>

<file path=ppt/slides/_rels/slide3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76.jpeg"/><Relationship Id="rId4" Type="http://schemas.openxmlformats.org/officeDocument/2006/relationships/image" Target="../media/image75.jpeg"/></Relationships>
</file>

<file path=ppt/slides/_rels/slide3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77.jpeg"/></Relationships>
</file>

<file path=ppt/slides/_rels/slide3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80.jpeg"/><Relationship Id="rId4" Type="http://schemas.openxmlformats.org/officeDocument/2006/relationships/image" Target="../media/image79.jpeg"/></Relationships>
</file>

<file path=ppt/slides/_rels/slide3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1.xml"/><Relationship Id="rId4" Type="http://schemas.openxmlformats.org/officeDocument/2006/relationships/image" Target="../media/image85.jpeg"/></Relationships>
</file>

<file path=ppt/slides/_rels/slide39.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1.xml"/><Relationship Id="rId5" Type="http://schemas.openxmlformats.org/officeDocument/2006/relationships/image" Target="../media/image91.jpeg"/><Relationship Id="rId4" Type="http://schemas.openxmlformats.org/officeDocument/2006/relationships/image" Target="../media/image90.jpeg"/></Relationships>
</file>

<file path=ppt/slides/_rels/slide4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96.jpeg"/></Relationships>
</file>

<file path=ppt/slides/_rels/slide4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1.xml"/><Relationship Id="rId4" Type="http://schemas.openxmlformats.org/officeDocument/2006/relationships/image" Target="../media/image99.jpeg"/></Relationships>
</file>

<file path=ppt/slides/_rels/slide4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105.jpeg"/></Relationships>
</file>

<file path=ppt/slides/_rels/slide4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Box 264"/>
          <p:cNvSpPr txBox="1">
            <a:spLocks noChangeArrowheads="1"/>
          </p:cNvSpPr>
          <p:nvPr/>
        </p:nvSpPr>
        <p:spPr bwMode="auto">
          <a:xfrm>
            <a:off x="1619672" y="1835371"/>
            <a:ext cx="6573838" cy="350838"/>
          </a:xfrm>
          <a:prstGeom prst="rect">
            <a:avLst/>
          </a:prstGeom>
          <a:noFill/>
          <a:ln w="9525">
            <a:noFill/>
            <a:miter lim="800000"/>
            <a:headEnd/>
            <a:tailEnd/>
          </a:ln>
        </p:spPr>
        <p:txBody>
          <a:bodyPr anchor="t">
            <a:spAutoFit/>
          </a:bodyPr>
          <a:lstStyle/>
          <a:p>
            <a:pPr algn="ctr" latinLnBrk="1">
              <a:lnSpc>
                <a:spcPct val="85000"/>
              </a:lnSpc>
              <a:spcBef>
                <a:spcPct val="20000"/>
              </a:spcBef>
              <a:buFont typeface="Wingdings" pitchFamily="2" charset="2"/>
              <a:buNone/>
            </a:pPr>
            <a:r>
              <a:rPr kumimoji="1" lang="en-US" altLang="ko-KR" sz="2000" b="1" baseline="0" dirty="0" smtClean="0">
                <a:ea typeface="Dotum" pitchFamily="34" charset="-127"/>
                <a:cs typeface="Arial" charset="0"/>
              </a:rPr>
              <a:t>TV Manager UI Specification (</a:t>
            </a:r>
            <a:r>
              <a:rPr kumimoji="1" lang="en-US" altLang="ko-KR" sz="2000" b="1" baseline="0" dirty="0" err="1" smtClean="0">
                <a:ea typeface="Dotum" pitchFamily="34" charset="-127"/>
                <a:cs typeface="Arial" charset="0"/>
              </a:rPr>
              <a:t>webOS</a:t>
            </a:r>
            <a:r>
              <a:rPr kumimoji="1" lang="en-US" altLang="ko-KR" sz="2000" b="1" baseline="0" dirty="0" smtClean="0">
                <a:ea typeface="Dotum" pitchFamily="34" charset="-127"/>
                <a:cs typeface="Arial" charset="0"/>
              </a:rPr>
              <a:t> 23)</a:t>
            </a:r>
            <a:endParaRPr kumimoji="1" lang="ko-KR" altLang="en-US" sz="2000" b="1" baseline="0" dirty="0">
              <a:ea typeface="Dotum" pitchFamily="34" charset="-127"/>
              <a:cs typeface="Arial" charset="0"/>
            </a:endParaRPr>
          </a:p>
        </p:txBody>
      </p:sp>
      <p:sp>
        <p:nvSpPr>
          <p:cNvPr id="15362" name="TextBox 265"/>
          <p:cNvSpPr txBox="1">
            <a:spLocks noChangeArrowheads="1"/>
          </p:cNvSpPr>
          <p:nvPr/>
        </p:nvSpPr>
        <p:spPr bwMode="auto">
          <a:xfrm>
            <a:off x="5796136" y="6093296"/>
            <a:ext cx="3096344" cy="533992"/>
          </a:xfrm>
          <a:prstGeom prst="rect">
            <a:avLst/>
          </a:prstGeom>
          <a:noFill/>
          <a:ln w="9525">
            <a:noFill/>
            <a:miter lim="800000"/>
            <a:headEnd/>
            <a:tailEnd/>
          </a:ln>
        </p:spPr>
        <p:txBody>
          <a:bodyPr wrap="square">
            <a:spAutoFit/>
          </a:bodyPr>
          <a:lstStyle/>
          <a:p>
            <a:pPr lvl="0" latinLnBrk="1">
              <a:spcBef>
                <a:spcPct val="20000"/>
              </a:spcBef>
            </a:pPr>
            <a:r>
              <a:rPr kumimoji="1" lang="en-US" altLang="ko-KR" sz="1400" b="1" baseline="0" dirty="0">
                <a:ea typeface="Dotum" pitchFamily="34" charset="-127"/>
                <a:cs typeface="Arial" charset="0"/>
              </a:rPr>
              <a:t>Modified Date : </a:t>
            </a:r>
            <a:r>
              <a:rPr lang="en-US" altLang="ko-KR" sz="1400" baseline="0" dirty="0" smtClean="0">
                <a:cs typeface="Arial" charset="0"/>
              </a:rPr>
              <a:t>02/10/</a:t>
            </a:r>
            <a:r>
              <a:rPr lang="en-US" altLang="ko-KR" sz="1400" baseline="0" dirty="0" smtClean="0"/>
              <a:t>2023</a:t>
            </a:r>
            <a:endParaRPr lang="en-US" altLang="ko-KR" sz="1400" baseline="0" dirty="0">
              <a:latin typeface="맑은 고딕"/>
            </a:endParaRPr>
          </a:p>
          <a:p>
            <a:pPr latinLnBrk="1">
              <a:lnSpc>
                <a:spcPct val="85000"/>
              </a:lnSpc>
              <a:spcBef>
                <a:spcPct val="20000"/>
              </a:spcBef>
              <a:buFont typeface="Wingdings" pitchFamily="2" charset="2"/>
              <a:buNone/>
            </a:pPr>
            <a:r>
              <a:rPr kumimoji="1" lang="en-US" altLang="ko-KR" sz="1400" b="1" baseline="0" dirty="0">
                <a:ea typeface="Dotum" pitchFamily="34" charset="-127"/>
                <a:cs typeface="Arial" charset="0"/>
              </a:rPr>
              <a:t>Document Version : </a:t>
            </a:r>
            <a:r>
              <a:rPr kumimoji="1" lang="en-US" altLang="ko-KR" sz="1400" b="1" baseline="0" dirty="0" smtClean="0">
                <a:ea typeface="Dotum" pitchFamily="34" charset="-127"/>
                <a:cs typeface="Arial" charset="0"/>
              </a:rPr>
              <a:t>0.</a:t>
            </a:r>
            <a:r>
              <a:rPr kumimoji="1" lang="en-US" altLang="ko-KR" sz="1400" b="1" baseline="0" dirty="0">
                <a:ea typeface="Dotum" pitchFamily="34" charset="-127"/>
                <a:cs typeface="Arial" charset="0"/>
              </a:rPr>
              <a:t>2</a:t>
            </a:r>
            <a:endParaRPr kumimoji="1" lang="ko-KR" altLang="en-US" sz="1400" b="1" baseline="0" dirty="0">
              <a:ea typeface="Dotum" pitchFamily="34" charset="-127"/>
              <a:cs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a:t>
            </a:r>
            <a:r>
              <a:rPr lang="en-US" altLang="ko-KR" sz="2300" baseline="0" dirty="0" err="1" smtClean="0">
                <a:latin typeface="Arial" charset="0"/>
              </a:rPr>
              <a:t>Ez</a:t>
            </a:r>
            <a:r>
              <a:rPr lang="en-US" altLang="ko-KR" sz="2300" baseline="0" dirty="0" smtClean="0">
                <a:latin typeface="Arial" charset="0"/>
              </a:rPr>
              <a:t> Download – Download Icon File[s</a:t>
            </a:r>
            <a:r>
              <a:rPr lang="en-US" altLang="ko-KR" sz="2300" baseline="0" dirty="0">
                <a:latin typeface="Arial" charset="0"/>
              </a:rPr>
              <a:t>]</a:t>
            </a:r>
            <a:r>
              <a:rPr lang="en-US" altLang="ko-KR" sz="2300" baseline="0" dirty="0" smtClean="0">
                <a:latin typeface="Arial" charset="0"/>
              </a:rPr>
              <a:t>)</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487237"/>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653136"/>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661" y="5735786"/>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39" name="TextBox 47"/>
          <p:cNvSpPr txBox="1">
            <a:spLocks noChangeArrowheads="1"/>
          </p:cNvSpPr>
          <p:nvPr/>
        </p:nvSpPr>
        <p:spPr bwMode="auto">
          <a:xfrm>
            <a:off x="6407663" y="2800233"/>
            <a:ext cx="2643664" cy="430887"/>
          </a:xfrm>
          <a:prstGeom prst="rect">
            <a:avLst/>
          </a:prstGeom>
          <a:noFill/>
          <a:ln w="38100">
            <a:solidFill>
              <a:srgbClr val="FF0000"/>
            </a:solidFill>
            <a:miter lim="800000"/>
            <a:headEnd/>
            <a:tailEnd/>
          </a:ln>
        </p:spPr>
        <p:txBody>
          <a:bodyPr wrap="square">
            <a:spAutoFit/>
          </a:bodyPr>
          <a:lstStyle/>
          <a:p>
            <a:pPr marL="91440" latinLnBrk="1"/>
            <a:r>
              <a:rPr kumimoji="1" lang="en-US" altLang="ko-KR" sz="1100" b="1" baseline="0" dirty="0" smtClean="0">
                <a:ea typeface="Dotum" pitchFamily="34" charset="-127"/>
                <a:cs typeface="Arial" charset="0"/>
              </a:rPr>
              <a:t>When you select image, image is checked.</a:t>
            </a:r>
            <a:endParaRPr kumimoji="1" lang="en-US" altLang="ko-KR" sz="1100" b="1" baseline="0" dirty="0">
              <a:solidFill>
                <a:srgbClr val="FF0000"/>
              </a:solidFill>
              <a:ea typeface="Dotum" pitchFamily="34" charset="-127"/>
              <a:cs typeface="Arial" charset="0"/>
            </a:endParaRPr>
          </a:p>
        </p:txBody>
      </p:sp>
      <p:cxnSp>
        <p:nvCxnSpPr>
          <p:cNvPr id="40" name="Shape 33"/>
          <p:cNvCxnSpPr/>
          <p:nvPr/>
        </p:nvCxnSpPr>
        <p:spPr>
          <a:xfrm rot="16200000" flipH="1">
            <a:off x="7620166" y="2633438"/>
            <a:ext cx="225571" cy="14802"/>
          </a:xfrm>
          <a:prstGeom prst="bentConnector3">
            <a:avLst>
              <a:gd name="adj1" fmla="val 5000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Rectangle 82"/>
          <p:cNvSpPr>
            <a:spLocks noChangeArrowheads="1"/>
          </p:cNvSpPr>
          <p:nvPr/>
        </p:nvSpPr>
        <p:spPr bwMode="auto">
          <a:xfrm>
            <a:off x="6282017" y="5485956"/>
            <a:ext cx="2809875" cy="1185582"/>
          </a:xfrm>
          <a:prstGeom prst="rect">
            <a:avLst/>
          </a:prstGeom>
          <a:noFill/>
          <a:ln w="9525" algn="ctr">
            <a:noFill/>
            <a:miter lim="800000"/>
            <a:headEnd/>
            <a:tailEnd/>
          </a:ln>
        </p:spPr>
        <p:txBody>
          <a:bodyPr lIns="92075" tIns="46038" rIns="92075" bIns="46038">
            <a:spAutoFit/>
          </a:bodyPr>
          <a:lstStyle/>
          <a:p>
            <a:pPr marL="182880" indent="-182880" defTabSz="762000" latinLnBrk="1">
              <a:buFontTx/>
              <a:buAutoNum type="arabicPeriod"/>
            </a:pPr>
            <a:r>
              <a:rPr kumimoji="1" lang="en-US" altLang="ko-KR" sz="1050" b="1" baseline="0" dirty="0" smtClean="0">
                <a:ea typeface="GulimChe" pitchFamily="49" charset="-127"/>
              </a:rPr>
              <a:t>If </a:t>
            </a:r>
            <a:r>
              <a:rPr kumimoji="1" lang="en-US" altLang="ko-KR" sz="1050" b="1" baseline="0" dirty="0">
                <a:ea typeface="GulimChe" pitchFamily="49" charset="-127"/>
              </a:rPr>
              <a:t>there </a:t>
            </a:r>
            <a:r>
              <a:rPr kumimoji="1" lang="en-US" altLang="ko-KR" sz="1050" b="1" baseline="0" dirty="0" smtClean="0">
                <a:ea typeface="GulimChe" pitchFamily="49" charset="-127"/>
              </a:rPr>
              <a:t>no icon image </a:t>
            </a:r>
            <a:r>
              <a:rPr kumimoji="1" lang="en-US" altLang="ko-KR" sz="1050" b="1" baseline="0" dirty="0">
                <a:ea typeface="GulimChe" pitchFamily="49" charset="-127"/>
              </a:rPr>
              <a:t>files, the screen will show: “No </a:t>
            </a:r>
            <a:r>
              <a:rPr kumimoji="1" lang="en-US" altLang="ko-KR" sz="1050" b="1" baseline="0" dirty="0" smtClean="0">
                <a:ea typeface="GulimChe" pitchFamily="49" charset="-127"/>
              </a:rPr>
              <a:t>media files </a:t>
            </a:r>
            <a:r>
              <a:rPr kumimoji="1" lang="en-US" altLang="ko-KR" sz="1050" b="1" baseline="0" dirty="0">
                <a:ea typeface="GulimChe" pitchFamily="49" charset="-127"/>
              </a:rPr>
              <a:t>on selected USB device</a:t>
            </a:r>
            <a:r>
              <a:rPr kumimoji="1" lang="en-US" altLang="ko-KR" sz="1050" b="1" baseline="0" dirty="0" smtClean="0">
                <a:ea typeface="GulimChe" pitchFamily="49" charset="-127"/>
              </a:rPr>
              <a:t>.”</a:t>
            </a:r>
          </a:p>
          <a:p>
            <a:pPr marL="182880" indent="-182880" defTabSz="762000" latinLnBrk="1">
              <a:buFontTx/>
              <a:buAutoNum type="arabicPeriod"/>
            </a:pPr>
            <a:r>
              <a:rPr kumimoji="1" lang="en-US" altLang="ko-KR" sz="1050" b="1" baseline="0" dirty="0">
                <a:ea typeface="Dotum" pitchFamily="34" charset="-127"/>
                <a:cs typeface="Arial" charset="0"/>
              </a:rPr>
              <a:t>When download is complete, the TV will automatically reboot.</a:t>
            </a:r>
          </a:p>
          <a:p>
            <a:pPr marL="182880" indent="-182880" defTabSz="762000" latinLnBrk="1">
              <a:buFontTx/>
              <a:buAutoNum type="arabicPeriod"/>
            </a:pPr>
            <a:endParaRPr kumimoji="1" lang="en-US" altLang="ko-KR" sz="1050" b="1" baseline="0" dirty="0">
              <a:ea typeface="GulimChe" pitchFamily="49" charset="-127"/>
            </a:endParaRPr>
          </a:p>
          <a:p>
            <a:pPr marL="182880" indent="-182880" defTabSz="762000" latinLnBrk="1"/>
            <a:endParaRPr kumimoji="1" lang="en-US" altLang="ko-KR" sz="800" b="1" baseline="0" dirty="0">
              <a:ea typeface="GulimChe" pitchFamily="49" charset="-127"/>
            </a:endParaRPr>
          </a:p>
        </p:txBody>
      </p:sp>
      <p:sp>
        <p:nvSpPr>
          <p:cNvPr id="4" name="TextBox 3"/>
          <p:cNvSpPr txBox="1"/>
          <p:nvPr/>
        </p:nvSpPr>
        <p:spPr>
          <a:xfrm>
            <a:off x="850500" y="4581128"/>
            <a:ext cx="5080663" cy="900246"/>
          </a:xfrm>
          <a:prstGeom prst="rect">
            <a:avLst/>
          </a:prstGeom>
          <a:noFill/>
        </p:spPr>
        <p:txBody>
          <a:bodyPr wrap="square" rtlCol="0">
            <a:spAutoFit/>
          </a:bodyPr>
          <a:lstStyle>
            <a:defPPr>
              <a:defRPr lang="ko-KR"/>
            </a:defPPr>
          </a:lstStyle>
          <a:p>
            <a:pPr marL="182880" indent="-182880">
              <a:buAutoNum type="arabicPeriod"/>
            </a:pPr>
            <a:r>
              <a:rPr lang="en-US" altLang="ko-KR" sz="1050" b="1" baseline="0" dirty="0"/>
              <a:t>Download </a:t>
            </a:r>
            <a:r>
              <a:rPr lang="en-US" altLang="ko-KR" sz="1050" b="1" baseline="0" dirty="0" smtClean="0"/>
              <a:t>Icon </a:t>
            </a:r>
            <a:r>
              <a:rPr lang="en-US" altLang="ko-KR" sz="1050" b="1" baseline="0" dirty="0"/>
              <a:t>File(s): Show </a:t>
            </a:r>
            <a:r>
              <a:rPr lang="en-US" altLang="ko-KR" sz="1050" b="1" baseline="0" dirty="0" smtClean="0"/>
              <a:t>Hotel Icon on Portal </a:t>
            </a:r>
            <a:r>
              <a:rPr lang="en-US" altLang="ko-KR" sz="1050" b="1" baseline="0" dirty="0"/>
              <a:t>and </a:t>
            </a:r>
            <a:r>
              <a:rPr lang="en-US" altLang="ko-KR" sz="1050" b="1" baseline="0" dirty="0" smtClean="0"/>
              <a:t>Website Shortcut and Input Shortcut image options. </a:t>
            </a:r>
            <a:r>
              <a:rPr lang="en-US" altLang="ko-KR" sz="1050" b="1" baseline="0" dirty="0"/>
              <a:t>Only one image can be </a:t>
            </a:r>
            <a:r>
              <a:rPr lang="en-US" altLang="ko-KR" sz="1050" b="1" baseline="0" dirty="0" smtClean="0"/>
              <a:t>selected in each field.</a:t>
            </a:r>
            <a:endParaRPr lang="en-US" altLang="ko-KR" sz="1050" b="1" baseline="0" dirty="0"/>
          </a:p>
          <a:p>
            <a:pPr marL="182880" indent="-182880"/>
            <a:r>
              <a:rPr lang="en-US" altLang="ko-KR" sz="1050" b="1" baseline="0" dirty="0" smtClean="0"/>
              <a:t>2.	Image area: </a:t>
            </a:r>
            <a:r>
              <a:rPr lang="en-US" altLang="ko-KR" sz="1050" b="1" baseline="0" dirty="0"/>
              <a:t>Show images </a:t>
            </a:r>
            <a:r>
              <a:rPr lang="en-US" altLang="ko-KR" sz="1050" b="1" baseline="0" dirty="0" smtClean="0"/>
              <a:t>in </a:t>
            </a:r>
            <a:r>
              <a:rPr lang="en-US" altLang="ko-KR" sz="1050" b="1" baseline="0" dirty="0"/>
              <a:t>USB device </a:t>
            </a:r>
            <a:r>
              <a:rPr lang="en-US" altLang="ko-KR" sz="1050" b="1" baseline="0" dirty="0" smtClean="0"/>
              <a:t>\LG_DTV </a:t>
            </a:r>
            <a:r>
              <a:rPr lang="en-US" altLang="ko-KR" sz="1050" b="1" baseline="0" dirty="0"/>
              <a:t>or </a:t>
            </a:r>
            <a:r>
              <a:rPr lang="en-US" altLang="ko-KR" sz="1050" b="1" baseline="0" dirty="0" smtClean="0"/>
              <a:t>\</a:t>
            </a:r>
            <a:r>
              <a:rPr lang="en-US" altLang="ko-KR" sz="1050" b="1" baseline="0" dirty="0" err="1" smtClean="0"/>
              <a:t>lg_dtv</a:t>
            </a:r>
            <a:r>
              <a:rPr lang="en-US" altLang="ko-KR" sz="1050" b="1" baseline="0" dirty="0" smtClean="0"/>
              <a:t> folder. </a:t>
            </a:r>
            <a:endParaRPr lang="en-US" altLang="ko-KR" sz="1050" b="1" baseline="0" dirty="0"/>
          </a:p>
          <a:p>
            <a:pPr marL="182880" indent="-182880"/>
            <a:endParaRPr lang="en-US" altLang="ko-KR" sz="1050" b="1" strike="sngStrike" baseline="0" dirty="0">
              <a:solidFill>
                <a:srgbClr val="009900"/>
              </a:solidFill>
            </a:endParaRPr>
          </a:p>
        </p:txBody>
      </p:sp>
      <p:sp>
        <p:nvSpPr>
          <p:cNvPr id="23" name="TextBox 22"/>
          <p:cNvSpPr txBox="1"/>
          <p:nvPr/>
        </p:nvSpPr>
        <p:spPr>
          <a:xfrm>
            <a:off x="847839" y="5566794"/>
            <a:ext cx="5313340" cy="900246"/>
          </a:xfrm>
          <a:prstGeom prst="rect">
            <a:avLst/>
          </a:prstGeom>
          <a:noFill/>
        </p:spPr>
        <p:txBody>
          <a:bodyPr wrap="square" rtlCol="0">
            <a:spAutoFit/>
          </a:bodyPr>
          <a:lstStyle/>
          <a:p>
            <a:pPr marL="228600" indent="-228600">
              <a:buFontTx/>
              <a:buAutoNum type="arabicPeriod"/>
            </a:pPr>
            <a:r>
              <a:rPr lang="en-US" altLang="ko-KR" sz="1050" b="1" baseline="0" dirty="0">
                <a:ea typeface="GulimChe" pitchFamily="49" charset="-127"/>
              </a:rPr>
              <a:t>Back Key: Return to the previous page (TV Manager main screen).</a:t>
            </a:r>
          </a:p>
          <a:p>
            <a:pPr marL="228600" indent="-228600">
              <a:buAutoNum type="arabicPeriod"/>
            </a:pPr>
            <a:r>
              <a:rPr lang="en-US" altLang="ko-KR" sz="1050" b="1" baseline="0" dirty="0" smtClean="0"/>
              <a:t>Right </a:t>
            </a:r>
            <a:r>
              <a:rPr lang="en-US" altLang="ko-KR" sz="1050" b="1" baseline="0" dirty="0"/>
              <a:t>Key: </a:t>
            </a:r>
            <a:r>
              <a:rPr lang="en-US" altLang="ko-KR" sz="1050" b="1" baseline="0" dirty="0" smtClean="0"/>
              <a:t>Move to icon image area.</a:t>
            </a:r>
          </a:p>
          <a:p>
            <a:pPr marL="228600" indent="-228600">
              <a:buAutoNum type="arabicPeriod"/>
            </a:pPr>
            <a:r>
              <a:rPr lang="en-US" altLang="ko-KR" sz="1050" b="1" baseline="0" dirty="0" smtClean="0"/>
              <a:t>Up/Down Key: Move </a:t>
            </a:r>
            <a:r>
              <a:rPr lang="en-US" altLang="ko-KR" sz="1050" b="1" baseline="0" dirty="0"/>
              <a:t>to </a:t>
            </a:r>
            <a:r>
              <a:rPr lang="en-US" altLang="ko-KR" sz="1050" b="1" baseline="0" dirty="0" smtClean="0"/>
              <a:t>“Download Image File(s)” </a:t>
            </a:r>
            <a:r>
              <a:rPr lang="en-US" altLang="ko-KR" sz="1050" b="1" baseline="0" dirty="0"/>
              <a:t>or </a:t>
            </a:r>
            <a:r>
              <a:rPr lang="en-US" altLang="ko-KR" sz="1050" b="1" baseline="0" dirty="0" smtClean="0"/>
              <a:t>“Download Video File(s).”</a:t>
            </a:r>
          </a:p>
          <a:p>
            <a:pPr marL="228600" indent="-228600">
              <a:buAutoNum type="arabicPeriod"/>
            </a:pPr>
            <a:r>
              <a:rPr lang="en-US" altLang="ko-KR" sz="1050" b="1" baseline="0" dirty="0" smtClean="0"/>
              <a:t>Image area: </a:t>
            </a:r>
            <a:r>
              <a:rPr lang="en-US" altLang="ko-KR" sz="1050" b="1" baseline="0" dirty="0"/>
              <a:t>U</a:t>
            </a:r>
            <a:r>
              <a:rPr lang="en-US" altLang="ko-KR" sz="1050" b="1" baseline="0" dirty="0" smtClean="0"/>
              <a:t>se </a:t>
            </a:r>
            <a:r>
              <a:rPr lang="en-US" altLang="ko-KR" sz="1050" b="1" baseline="0" dirty="0"/>
              <a:t>arrow keys to navigate between images. Press OK (Enter) </a:t>
            </a:r>
            <a:r>
              <a:rPr lang="en-US" altLang="ko-KR" sz="1050" b="1" baseline="0" dirty="0" smtClean="0"/>
              <a:t>on remote to </a:t>
            </a:r>
            <a:r>
              <a:rPr lang="en-US" altLang="ko-KR" sz="1050" b="1" baseline="0" dirty="0"/>
              <a:t>select </a:t>
            </a:r>
            <a:r>
              <a:rPr lang="en-US" altLang="ko-KR" sz="1050" b="1" baseline="0" dirty="0" smtClean="0"/>
              <a:t>image. </a:t>
            </a:r>
            <a:endParaRPr lang="en-US" altLang="ko-KR" sz="1050" b="1" strike="sngStrike" baseline="0" dirty="0"/>
          </a:p>
        </p:txBody>
      </p:sp>
      <p:sp>
        <p:nvSpPr>
          <p:cNvPr id="22" name="TextBox 21"/>
          <p:cNvSpPr txBox="1"/>
          <p:nvPr/>
        </p:nvSpPr>
        <p:spPr>
          <a:xfrm>
            <a:off x="6421512" y="3279267"/>
            <a:ext cx="2808401" cy="235962"/>
          </a:xfrm>
          <a:prstGeom prst="rect">
            <a:avLst/>
          </a:prstGeom>
          <a:noFill/>
        </p:spPr>
        <p:txBody>
          <a:bodyPr wrap="square" rtlCol="0">
            <a:spAutoFit/>
          </a:bodyPr>
          <a:lstStyle/>
          <a:p>
            <a:r>
              <a:rPr lang="en-US" sz="1400" dirty="0"/>
              <a:t>(To unselect image, press OK [Enter] again.)</a:t>
            </a:r>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9" y="832509"/>
            <a:ext cx="6289978" cy="3538113"/>
          </a:xfrm>
          <a:prstGeom prst="rect">
            <a:avLst/>
          </a:prstGeom>
        </p:spPr>
      </p:pic>
      <p:pic>
        <p:nvPicPr>
          <p:cNvPr id="7" name="그림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0796" y="968683"/>
            <a:ext cx="2807427" cy="1579178"/>
          </a:xfrm>
          <a:prstGeom prst="rect">
            <a:avLst/>
          </a:prstGeom>
        </p:spPr>
      </p:pic>
      <p:pic>
        <p:nvPicPr>
          <p:cNvPr id="8" name="그림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6463" y="4028394"/>
            <a:ext cx="2773607" cy="1560154"/>
          </a:xfrm>
          <a:prstGeom prst="rect">
            <a:avLst/>
          </a:prstGeom>
        </p:spPr>
      </p:pic>
    </p:spTree>
    <p:extLst>
      <p:ext uri="{BB962C8B-B14F-4D97-AF65-F5344CB8AC3E}">
        <p14:creationId xmlns:p14="http://schemas.microsoft.com/office/powerpoint/2010/main" val="945212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a:t>
            </a:r>
            <a:r>
              <a:rPr lang="en-US" altLang="ko-KR" sz="2300" baseline="0" dirty="0" err="1" smtClean="0">
                <a:latin typeface="Arial" charset="0"/>
              </a:rPr>
              <a:t>Ez</a:t>
            </a:r>
            <a:r>
              <a:rPr lang="en-US" altLang="ko-KR" sz="2300" baseline="0" dirty="0" smtClean="0">
                <a:latin typeface="Arial" charset="0"/>
              </a:rPr>
              <a:t> Download – Download Video File(s))</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487237"/>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653136"/>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661" y="5735786"/>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39" name="TextBox 47"/>
          <p:cNvSpPr txBox="1">
            <a:spLocks noChangeArrowheads="1"/>
          </p:cNvSpPr>
          <p:nvPr/>
        </p:nvSpPr>
        <p:spPr bwMode="auto">
          <a:xfrm>
            <a:off x="6407663" y="2800233"/>
            <a:ext cx="2643664" cy="430887"/>
          </a:xfrm>
          <a:prstGeom prst="rect">
            <a:avLst/>
          </a:prstGeom>
          <a:noFill/>
          <a:ln w="38100">
            <a:solidFill>
              <a:srgbClr val="FF0000"/>
            </a:solidFill>
            <a:miter lim="800000"/>
            <a:headEnd/>
            <a:tailEnd/>
          </a:ln>
        </p:spPr>
        <p:txBody>
          <a:bodyPr wrap="square">
            <a:spAutoFit/>
          </a:bodyPr>
          <a:lstStyle/>
          <a:p>
            <a:pPr marL="91440" latinLnBrk="1"/>
            <a:r>
              <a:rPr kumimoji="1" lang="en-US" altLang="ko-KR" sz="1100" b="1" baseline="0" dirty="0" smtClean="0">
                <a:ea typeface="Dotum" pitchFamily="34" charset="-127"/>
                <a:cs typeface="Arial" charset="0"/>
              </a:rPr>
              <a:t>When you select image, video file is checked.</a:t>
            </a:r>
            <a:endParaRPr kumimoji="1" lang="en-US" altLang="ko-KR" sz="1100" b="1" baseline="0" dirty="0">
              <a:solidFill>
                <a:srgbClr val="FF0000"/>
              </a:solidFill>
              <a:ea typeface="Dotum" pitchFamily="34" charset="-127"/>
              <a:cs typeface="Arial" charset="0"/>
            </a:endParaRPr>
          </a:p>
        </p:txBody>
      </p:sp>
      <p:cxnSp>
        <p:nvCxnSpPr>
          <p:cNvPr id="40" name="Shape 33"/>
          <p:cNvCxnSpPr/>
          <p:nvPr/>
        </p:nvCxnSpPr>
        <p:spPr>
          <a:xfrm rot="16200000" flipH="1">
            <a:off x="7620166" y="2633438"/>
            <a:ext cx="225571" cy="14802"/>
          </a:xfrm>
          <a:prstGeom prst="bentConnector3">
            <a:avLst>
              <a:gd name="adj1" fmla="val 5000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Rectangle 82"/>
          <p:cNvSpPr>
            <a:spLocks noChangeArrowheads="1"/>
          </p:cNvSpPr>
          <p:nvPr/>
        </p:nvSpPr>
        <p:spPr bwMode="auto">
          <a:xfrm>
            <a:off x="6282017" y="5485956"/>
            <a:ext cx="2809875" cy="1185582"/>
          </a:xfrm>
          <a:prstGeom prst="rect">
            <a:avLst/>
          </a:prstGeom>
          <a:noFill/>
          <a:ln w="9525" algn="ctr">
            <a:noFill/>
            <a:miter lim="800000"/>
            <a:headEnd/>
            <a:tailEnd/>
          </a:ln>
        </p:spPr>
        <p:txBody>
          <a:bodyPr lIns="92075" tIns="46038" rIns="92075" bIns="46038">
            <a:spAutoFit/>
          </a:bodyPr>
          <a:lstStyle/>
          <a:p>
            <a:pPr marL="182880" indent="-182880" defTabSz="762000" latinLnBrk="1">
              <a:buFontTx/>
              <a:buAutoNum type="arabicPeriod"/>
            </a:pPr>
            <a:r>
              <a:rPr kumimoji="1" lang="en-US" altLang="ko-KR" sz="1050" b="1" baseline="0" dirty="0" smtClean="0">
                <a:ea typeface="GulimChe" pitchFamily="49" charset="-127"/>
              </a:rPr>
              <a:t>If </a:t>
            </a:r>
            <a:r>
              <a:rPr kumimoji="1" lang="en-US" altLang="ko-KR" sz="1050" b="1" baseline="0" dirty="0">
                <a:ea typeface="GulimChe" pitchFamily="49" charset="-127"/>
              </a:rPr>
              <a:t>there </a:t>
            </a:r>
            <a:r>
              <a:rPr kumimoji="1" lang="en-US" altLang="ko-KR" sz="1050" b="1" baseline="0" dirty="0" smtClean="0">
                <a:ea typeface="GulimChe" pitchFamily="49" charset="-127"/>
              </a:rPr>
              <a:t>are no </a:t>
            </a:r>
            <a:r>
              <a:rPr kumimoji="1" lang="en-US" altLang="ko-KR" sz="1050" b="1" baseline="0" dirty="0">
                <a:ea typeface="GulimChe" pitchFamily="49" charset="-127"/>
              </a:rPr>
              <a:t>v</a:t>
            </a:r>
            <a:r>
              <a:rPr kumimoji="1" lang="en-US" altLang="ko-KR" sz="1050" b="1" baseline="0" dirty="0" smtClean="0">
                <a:ea typeface="GulimChe" pitchFamily="49" charset="-127"/>
              </a:rPr>
              <a:t>ideo files</a:t>
            </a:r>
            <a:r>
              <a:rPr kumimoji="1" lang="en-US" altLang="ko-KR" sz="1050" b="1" baseline="0" dirty="0">
                <a:ea typeface="GulimChe" pitchFamily="49" charset="-127"/>
              </a:rPr>
              <a:t>, the screen will show: “No </a:t>
            </a:r>
            <a:r>
              <a:rPr kumimoji="1" lang="en-US" altLang="ko-KR" sz="1050" b="1" baseline="0" dirty="0" smtClean="0">
                <a:ea typeface="GulimChe" pitchFamily="49" charset="-127"/>
              </a:rPr>
              <a:t>media files </a:t>
            </a:r>
            <a:r>
              <a:rPr kumimoji="1" lang="en-US" altLang="ko-KR" sz="1050" b="1" baseline="0" dirty="0">
                <a:ea typeface="GulimChe" pitchFamily="49" charset="-127"/>
              </a:rPr>
              <a:t>on selected USB device</a:t>
            </a:r>
            <a:r>
              <a:rPr kumimoji="1" lang="en-US" altLang="ko-KR" sz="1050" b="1" baseline="0" dirty="0" smtClean="0">
                <a:ea typeface="GulimChe" pitchFamily="49" charset="-127"/>
              </a:rPr>
              <a:t>.”</a:t>
            </a:r>
          </a:p>
          <a:p>
            <a:pPr marL="182880" indent="-182880" defTabSz="762000" latinLnBrk="1">
              <a:buFontTx/>
              <a:buAutoNum type="arabicPeriod"/>
            </a:pPr>
            <a:r>
              <a:rPr kumimoji="1" lang="en-US" altLang="ko-KR" sz="1050" b="1" baseline="0" dirty="0">
                <a:ea typeface="Dotum" pitchFamily="34" charset="-127"/>
                <a:cs typeface="Arial" charset="0"/>
              </a:rPr>
              <a:t>When download is complete, the TV will automatically reboot.</a:t>
            </a:r>
          </a:p>
          <a:p>
            <a:pPr marL="182880" indent="-182880" defTabSz="762000" latinLnBrk="1">
              <a:buFontTx/>
              <a:buAutoNum type="arabicPeriod"/>
            </a:pPr>
            <a:endParaRPr kumimoji="1" lang="en-US" altLang="ko-KR" sz="1050" b="1" baseline="0" dirty="0">
              <a:ea typeface="GulimChe" pitchFamily="49" charset="-127"/>
            </a:endParaRPr>
          </a:p>
          <a:p>
            <a:pPr marL="182880" indent="-182880" defTabSz="762000" latinLnBrk="1"/>
            <a:endParaRPr kumimoji="1" lang="en-US" altLang="ko-KR" sz="800" b="1" baseline="0" dirty="0">
              <a:ea typeface="GulimChe" pitchFamily="49" charset="-127"/>
            </a:endParaRPr>
          </a:p>
        </p:txBody>
      </p:sp>
      <p:sp>
        <p:nvSpPr>
          <p:cNvPr id="23" name="TextBox 22"/>
          <p:cNvSpPr txBox="1"/>
          <p:nvPr/>
        </p:nvSpPr>
        <p:spPr>
          <a:xfrm>
            <a:off x="847839" y="5566794"/>
            <a:ext cx="5313340" cy="1061829"/>
          </a:xfrm>
          <a:prstGeom prst="rect">
            <a:avLst/>
          </a:prstGeom>
          <a:noFill/>
        </p:spPr>
        <p:txBody>
          <a:bodyPr wrap="square" rtlCol="0">
            <a:spAutoFit/>
          </a:bodyPr>
          <a:lstStyle/>
          <a:p>
            <a:pPr marL="228600" indent="-228600">
              <a:buFontTx/>
              <a:buAutoNum type="arabicPeriod"/>
            </a:pPr>
            <a:r>
              <a:rPr lang="en-US" altLang="ko-KR" sz="1050" b="1" baseline="0" dirty="0">
                <a:ea typeface="GulimChe" pitchFamily="49" charset="-127"/>
              </a:rPr>
              <a:t>Back Key: Return to the previous page (TV Manager main screen).</a:t>
            </a:r>
          </a:p>
          <a:p>
            <a:pPr marL="228600" indent="-228600">
              <a:buAutoNum type="arabicPeriod"/>
            </a:pPr>
            <a:r>
              <a:rPr lang="en-US" altLang="ko-KR" sz="1050" b="1" baseline="0" dirty="0" smtClean="0"/>
              <a:t>Right </a:t>
            </a:r>
            <a:r>
              <a:rPr lang="en-US" altLang="ko-KR" sz="1050" b="1" baseline="0" dirty="0"/>
              <a:t>Key: </a:t>
            </a:r>
            <a:r>
              <a:rPr lang="en-US" altLang="ko-KR" sz="1050" b="1" baseline="0" dirty="0" smtClean="0"/>
              <a:t>Move to image area.</a:t>
            </a:r>
            <a:endParaRPr lang="en-US" altLang="ko-KR" sz="1050" b="1" baseline="0" dirty="0"/>
          </a:p>
          <a:p>
            <a:pPr marL="228600" indent="-228600">
              <a:buFontTx/>
              <a:buAutoNum type="arabicPeriod"/>
            </a:pPr>
            <a:r>
              <a:rPr lang="en-US" altLang="ko-KR" sz="1050" b="1" baseline="0" dirty="0" smtClean="0"/>
              <a:t>Up/Down Key: Move </a:t>
            </a:r>
            <a:r>
              <a:rPr lang="en-US" altLang="ko-KR" sz="1050" b="1" baseline="0" dirty="0"/>
              <a:t>to </a:t>
            </a:r>
            <a:r>
              <a:rPr lang="en-US" altLang="ko-KR" sz="1050" b="1" baseline="0" dirty="0" smtClean="0"/>
              <a:t>“Download Icon File(s)” </a:t>
            </a:r>
            <a:r>
              <a:rPr lang="en-US" altLang="ko-KR" sz="1050" b="1" baseline="0" dirty="0"/>
              <a:t>or “Update TV Software</a:t>
            </a:r>
            <a:r>
              <a:rPr lang="en-US" altLang="ko-KR" sz="1050" b="1" baseline="0" dirty="0" smtClean="0"/>
              <a:t>” </a:t>
            </a:r>
            <a:r>
              <a:rPr lang="en-US" altLang="ko-KR" sz="1050" b="1" baseline="0" dirty="0"/>
              <a:t>(or “Download </a:t>
            </a:r>
            <a:r>
              <a:rPr lang="en-US" altLang="ko-KR" sz="1050" b="1" baseline="0" dirty="0" err="1"/>
              <a:t>Pro:Idiom</a:t>
            </a:r>
            <a:r>
              <a:rPr lang="en-US" altLang="ko-KR" sz="1050" b="1" baseline="0" dirty="0"/>
              <a:t> </a:t>
            </a:r>
            <a:r>
              <a:rPr lang="en-US" altLang="ko-KR" sz="1050" b="1" baseline="0" dirty="0" smtClean="0"/>
              <a:t>M Key” </a:t>
            </a:r>
            <a:r>
              <a:rPr lang="en-US" altLang="ko-KR" sz="1050" b="1" baseline="0" dirty="0"/>
              <a:t>if .</a:t>
            </a:r>
            <a:r>
              <a:rPr lang="en-US" altLang="ko-KR" sz="1050" b="1" baseline="0" dirty="0" err="1" smtClean="0"/>
              <a:t>pim</a:t>
            </a:r>
            <a:r>
              <a:rPr lang="en-US" altLang="ko-KR" sz="1050" b="1" baseline="0" dirty="0" smtClean="0"/>
              <a:t> file </a:t>
            </a:r>
            <a:r>
              <a:rPr lang="en-US" altLang="ko-KR" sz="1050" b="1" baseline="0" dirty="0"/>
              <a:t>is </a:t>
            </a:r>
            <a:r>
              <a:rPr lang="en-US" altLang="ko-KR" sz="1050" b="1" baseline="0" dirty="0" smtClean="0"/>
              <a:t>present).</a:t>
            </a:r>
            <a:endParaRPr lang="en-US" altLang="ko-KR" sz="1050" b="1" baseline="0" dirty="0"/>
          </a:p>
          <a:p>
            <a:pPr marL="228600" indent="-228600">
              <a:buAutoNum type="arabicPeriod"/>
            </a:pPr>
            <a:r>
              <a:rPr lang="en-US" altLang="ko-KR" sz="1050" b="1" baseline="0" dirty="0" smtClean="0"/>
              <a:t>Image area: </a:t>
            </a:r>
            <a:r>
              <a:rPr lang="en-US" altLang="ko-KR" sz="1050" b="1" baseline="0" dirty="0"/>
              <a:t>U</a:t>
            </a:r>
            <a:r>
              <a:rPr lang="en-US" altLang="ko-KR" sz="1050" b="1" baseline="0" dirty="0" smtClean="0"/>
              <a:t>se </a:t>
            </a:r>
            <a:r>
              <a:rPr lang="en-US" altLang="ko-KR" sz="1050" b="1" baseline="0" dirty="0"/>
              <a:t>arrow keys to navigate between images. Press OK (Enter) </a:t>
            </a:r>
            <a:r>
              <a:rPr lang="en-US" altLang="ko-KR" sz="1050" b="1" baseline="0" dirty="0" smtClean="0"/>
              <a:t>on remote to </a:t>
            </a:r>
            <a:r>
              <a:rPr lang="en-US" altLang="ko-KR" sz="1050" b="1" baseline="0" dirty="0"/>
              <a:t>select </a:t>
            </a:r>
            <a:r>
              <a:rPr lang="en-US" altLang="ko-KR" sz="1050" b="1" baseline="0" dirty="0" smtClean="0"/>
              <a:t>video. </a:t>
            </a:r>
            <a:endParaRPr lang="en-US" altLang="ko-KR" sz="1050" b="1" strike="sngStrike" baseline="0" dirty="0"/>
          </a:p>
        </p:txBody>
      </p:sp>
      <p:sp>
        <p:nvSpPr>
          <p:cNvPr id="22" name="TextBox 21"/>
          <p:cNvSpPr txBox="1"/>
          <p:nvPr/>
        </p:nvSpPr>
        <p:spPr>
          <a:xfrm>
            <a:off x="6421512" y="3279267"/>
            <a:ext cx="2808401" cy="235962"/>
          </a:xfrm>
          <a:prstGeom prst="rect">
            <a:avLst/>
          </a:prstGeom>
          <a:noFill/>
        </p:spPr>
        <p:txBody>
          <a:bodyPr wrap="square" rtlCol="0">
            <a:spAutoFit/>
          </a:bodyPr>
          <a:lstStyle/>
          <a:p>
            <a:r>
              <a:rPr lang="en-US" sz="1400" dirty="0"/>
              <a:t>(To unselect image, press OK [Enter] again.)</a:t>
            </a:r>
          </a:p>
        </p:txBody>
      </p:sp>
      <p:sp>
        <p:nvSpPr>
          <p:cNvPr id="24" name="TextBox 23"/>
          <p:cNvSpPr txBox="1"/>
          <p:nvPr/>
        </p:nvSpPr>
        <p:spPr>
          <a:xfrm>
            <a:off x="850500" y="4581128"/>
            <a:ext cx="5080663" cy="738664"/>
          </a:xfrm>
          <a:prstGeom prst="rect">
            <a:avLst/>
          </a:prstGeom>
          <a:noFill/>
        </p:spPr>
        <p:txBody>
          <a:bodyPr wrap="square" rtlCol="0">
            <a:spAutoFit/>
          </a:bodyPr>
          <a:lstStyle>
            <a:defPPr>
              <a:defRPr lang="ko-KR"/>
            </a:defPPr>
          </a:lstStyle>
          <a:p>
            <a:pPr marL="182880" indent="-182880">
              <a:buAutoNum type="arabicPeriod"/>
            </a:pPr>
            <a:r>
              <a:rPr lang="en-US" altLang="ko-KR" sz="1050" b="1" baseline="0" dirty="0"/>
              <a:t>Download </a:t>
            </a:r>
            <a:r>
              <a:rPr lang="en-US" altLang="ko-KR" sz="1050" b="1" baseline="0" dirty="0" smtClean="0"/>
              <a:t>Video </a:t>
            </a:r>
            <a:r>
              <a:rPr lang="en-US" altLang="ko-KR" sz="1050" b="1" baseline="0" dirty="0"/>
              <a:t>File(s): Show </a:t>
            </a:r>
            <a:r>
              <a:rPr lang="en-US" altLang="ko-KR" sz="1050" b="1" baseline="0" dirty="0" smtClean="0"/>
              <a:t>Welcome Video and Hotel Video options. </a:t>
            </a:r>
            <a:r>
              <a:rPr lang="en-US" altLang="ko-KR" sz="1050" b="1" baseline="0" dirty="0"/>
              <a:t>Only one </a:t>
            </a:r>
            <a:r>
              <a:rPr lang="en-US" altLang="ko-KR" sz="1050" b="1" baseline="0" dirty="0" smtClean="0"/>
              <a:t>image </a:t>
            </a:r>
            <a:r>
              <a:rPr lang="en-US" altLang="ko-KR" sz="1050" b="1" baseline="0" dirty="0"/>
              <a:t>can be </a:t>
            </a:r>
            <a:r>
              <a:rPr lang="en-US" altLang="ko-KR" sz="1050" b="1" baseline="0" dirty="0" smtClean="0"/>
              <a:t>selected in each field.</a:t>
            </a:r>
            <a:endParaRPr lang="en-US" altLang="ko-KR" sz="1050" b="1" baseline="0" dirty="0"/>
          </a:p>
          <a:p>
            <a:pPr marL="182880" indent="-182880"/>
            <a:r>
              <a:rPr lang="en-US" altLang="ko-KR" sz="1050" b="1" baseline="0" dirty="0" smtClean="0"/>
              <a:t>2.	Image area: </a:t>
            </a:r>
            <a:r>
              <a:rPr lang="en-US" altLang="ko-KR" sz="1050" b="1" baseline="0" dirty="0"/>
              <a:t>Show v</a:t>
            </a:r>
            <a:r>
              <a:rPr lang="en-US" altLang="ko-KR" sz="1050" b="1" baseline="0" dirty="0" smtClean="0"/>
              <a:t>ideo files in </a:t>
            </a:r>
            <a:r>
              <a:rPr lang="en-US" altLang="ko-KR" sz="1050" b="1" baseline="0" dirty="0"/>
              <a:t>USB device </a:t>
            </a:r>
            <a:r>
              <a:rPr lang="en-US" altLang="ko-KR" sz="1050" b="1" baseline="0" dirty="0" smtClean="0"/>
              <a:t>\LG_DTV </a:t>
            </a:r>
            <a:r>
              <a:rPr lang="en-US" altLang="ko-KR" sz="1050" b="1" baseline="0" dirty="0"/>
              <a:t>or </a:t>
            </a:r>
            <a:r>
              <a:rPr lang="en-US" altLang="ko-KR" sz="1050" b="1" baseline="0" dirty="0" smtClean="0"/>
              <a:t>\</a:t>
            </a:r>
            <a:r>
              <a:rPr lang="en-US" altLang="ko-KR" sz="1050" b="1" baseline="0" dirty="0" err="1" smtClean="0"/>
              <a:t>lg_dtv</a:t>
            </a:r>
            <a:r>
              <a:rPr lang="en-US" altLang="ko-KR" sz="1050" b="1" baseline="0" dirty="0" smtClean="0"/>
              <a:t> folder. </a:t>
            </a:r>
            <a:endParaRPr lang="en-US" altLang="ko-KR" sz="1050" b="1" baseline="0" dirty="0"/>
          </a:p>
          <a:p>
            <a:pPr marL="182880" indent="-182880"/>
            <a:endParaRPr lang="en-US" altLang="ko-KR" sz="1050" b="1" strike="sngStrike" baseline="0" dirty="0">
              <a:solidFill>
                <a:srgbClr val="009900"/>
              </a:solidFill>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7" y="827811"/>
            <a:ext cx="6245766" cy="3513243"/>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4510" y="998480"/>
            <a:ext cx="2749895" cy="1546816"/>
          </a:xfrm>
          <a:prstGeom prst="rect">
            <a:avLst/>
          </a:prstGeom>
        </p:spPr>
      </p:pic>
      <p:pic>
        <p:nvPicPr>
          <p:cNvPr id="7" name="그림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56523" y="3977311"/>
            <a:ext cx="2775680" cy="1561320"/>
          </a:xfrm>
          <a:prstGeom prst="rect">
            <a:avLst/>
          </a:prstGeom>
        </p:spPr>
      </p:pic>
    </p:spTree>
    <p:extLst>
      <p:ext uri="{BB962C8B-B14F-4D97-AF65-F5344CB8AC3E}">
        <p14:creationId xmlns:p14="http://schemas.microsoft.com/office/powerpoint/2010/main" val="24838779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a:t>
            </a:r>
            <a:r>
              <a:rPr lang="en-US" altLang="ko-KR" sz="2300" baseline="0" dirty="0" err="1" smtClean="0">
                <a:latin typeface="Arial" charset="0"/>
              </a:rPr>
              <a:t>E</a:t>
            </a:r>
            <a:r>
              <a:rPr lang="en-US" altLang="ko-KR" sz="2300" baseline="0" dirty="0" err="1">
                <a:latin typeface="Arial" charset="0"/>
              </a:rPr>
              <a:t>z</a:t>
            </a:r>
            <a:r>
              <a:rPr lang="en-US" altLang="ko-KR" sz="2300" baseline="0" dirty="0" smtClean="0">
                <a:latin typeface="Arial" charset="0"/>
              </a:rPr>
              <a:t> Download – Download </a:t>
            </a:r>
            <a:r>
              <a:rPr lang="en-US" altLang="ko-KR" sz="2300" baseline="0" dirty="0" err="1" smtClean="0">
                <a:latin typeface="Arial" charset="0"/>
              </a:rPr>
              <a:t>Pro:Idiom</a:t>
            </a:r>
            <a:r>
              <a:rPr lang="en-US" altLang="ko-KR" sz="2300" baseline="0" smtClean="0">
                <a:latin typeface="Arial" charset="0"/>
              </a:rPr>
              <a:t> M </a:t>
            </a:r>
            <a:r>
              <a:rPr lang="en-US" altLang="ko-KR" sz="2300" baseline="0" dirty="0" smtClean="0">
                <a:latin typeface="Arial" charset="0"/>
              </a:rPr>
              <a:t>Key) </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487237"/>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653136"/>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661" y="5735786"/>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39" name="TextBox 47"/>
          <p:cNvSpPr txBox="1">
            <a:spLocks noChangeArrowheads="1"/>
          </p:cNvSpPr>
          <p:nvPr/>
        </p:nvSpPr>
        <p:spPr bwMode="auto">
          <a:xfrm>
            <a:off x="6421512" y="2811418"/>
            <a:ext cx="2643664" cy="600164"/>
          </a:xfrm>
          <a:prstGeom prst="rect">
            <a:avLst/>
          </a:prstGeom>
          <a:noFill/>
          <a:ln w="38100">
            <a:solidFill>
              <a:srgbClr val="FF0000"/>
            </a:solidFill>
            <a:miter lim="800000"/>
            <a:headEnd/>
            <a:tailEnd/>
          </a:ln>
        </p:spPr>
        <p:txBody>
          <a:bodyPr wrap="square">
            <a:spAutoFit/>
          </a:bodyPr>
          <a:lstStyle/>
          <a:p>
            <a:pPr marL="91440" latinLnBrk="1"/>
            <a:r>
              <a:rPr kumimoji="1" lang="en-US" altLang="ko-KR" sz="1100" b="1" baseline="0" dirty="0" smtClean="0">
                <a:ea typeface="Dotum" pitchFamily="34" charset="-127"/>
                <a:cs typeface="Arial" charset="0"/>
              </a:rPr>
              <a:t>You can </a:t>
            </a:r>
            <a:r>
              <a:rPr kumimoji="1" lang="en-US" altLang="ko-KR" sz="1100" b="1" baseline="0" dirty="0">
                <a:ea typeface="Dotum" pitchFamily="34" charset="-127"/>
                <a:cs typeface="Arial" charset="0"/>
              </a:rPr>
              <a:t>select “None” or </a:t>
            </a:r>
            <a:r>
              <a:rPr kumimoji="1" lang="en-US" altLang="ko-KR" sz="1100" b="1" baseline="0" dirty="0" smtClean="0">
                <a:ea typeface="Dotum" pitchFamily="34" charset="-127"/>
                <a:cs typeface="Arial" charset="0"/>
              </a:rPr>
              <a:t>“.</a:t>
            </a:r>
            <a:r>
              <a:rPr kumimoji="1" lang="en-US" altLang="ko-KR" sz="1100" b="1" baseline="0" dirty="0" err="1" smtClean="0">
                <a:ea typeface="Dotum" pitchFamily="34" charset="-127"/>
                <a:cs typeface="Arial" charset="0"/>
              </a:rPr>
              <a:t>pim</a:t>
            </a:r>
            <a:r>
              <a:rPr kumimoji="1" lang="en-US" altLang="ko-KR" sz="1100" b="1" baseline="0" dirty="0" smtClean="0">
                <a:ea typeface="Dotum" pitchFamily="34" charset="-127"/>
                <a:cs typeface="Arial" charset="0"/>
              </a:rPr>
              <a:t>” </a:t>
            </a:r>
            <a:r>
              <a:rPr kumimoji="1" lang="en-US" altLang="ko-KR" sz="1100" b="1" baseline="0" dirty="0">
                <a:ea typeface="Dotum" pitchFamily="34" charset="-127"/>
                <a:cs typeface="Arial" charset="0"/>
              </a:rPr>
              <a:t>file. When you select </a:t>
            </a:r>
            <a:r>
              <a:rPr kumimoji="1" lang="en-US" altLang="ko-KR" sz="1100" b="1" baseline="0" dirty="0" smtClean="0">
                <a:ea typeface="Dotum" pitchFamily="34" charset="-127"/>
                <a:cs typeface="Arial" charset="0"/>
              </a:rPr>
              <a:t>“None,” TV is </a:t>
            </a:r>
            <a:r>
              <a:rPr kumimoji="1" lang="en-US" altLang="ko-KR" sz="1100" b="1" baseline="0" dirty="0">
                <a:ea typeface="Dotum" pitchFamily="34" charset="-127"/>
                <a:cs typeface="Arial" charset="0"/>
              </a:rPr>
              <a:t>not updated.</a:t>
            </a:r>
          </a:p>
        </p:txBody>
      </p:sp>
      <p:cxnSp>
        <p:nvCxnSpPr>
          <p:cNvPr id="40" name="Shape 33"/>
          <p:cNvCxnSpPr/>
          <p:nvPr/>
        </p:nvCxnSpPr>
        <p:spPr>
          <a:xfrm rot="5400000">
            <a:off x="7598726" y="2654874"/>
            <a:ext cx="253644" cy="5"/>
          </a:xfrm>
          <a:prstGeom prst="bentConnector3">
            <a:avLst>
              <a:gd name="adj1" fmla="val 5000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82"/>
          <p:cNvSpPr>
            <a:spLocks noChangeArrowheads="1"/>
          </p:cNvSpPr>
          <p:nvPr/>
        </p:nvSpPr>
        <p:spPr bwMode="auto">
          <a:xfrm>
            <a:off x="6320608" y="5449591"/>
            <a:ext cx="2809875" cy="1062471"/>
          </a:xfrm>
          <a:prstGeom prst="rect">
            <a:avLst/>
          </a:prstGeom>
          <a:noFill/>
          <a:ln w="9525" algn="ctr">
            <a:noFill/>
            <a:miter lim="800000"/>
            <a:headEnd/>
            <a:tailEnd/>
          </a:ln>
        </p:spPr>
        <p:txBody>
          <a:bodyPr lIns="92075" tIns="46038" rIns="92075" bIns="46038">
            <a:spAutoFit/>
          </a:bodyPr>
          <a:lstStyle/>
          <a:p>
            <a:pPr marL="182880" indent="-182880" defTabSz="762000" latinLnBrk="1">
              <a:buFontTx/>
              <a:buAutoNum type="arabicPeriod"/>
            </a:pPr>
            <a:r>
              <a:rPr kumimoji="1" lang="en-US" altLang="ko-KR" sz="1050" b="1" baseline="0" dirty="0">
                <a:ea typeface="Dotum" pitchFamily="34" charset="-127"/>
                <a:cs typeface="Arial" charset="0"/>
              </a:rPr>
              <a:t>When download is </a:t>
            </a:r>
            <a:r>
              <a:rPr kumimoji="1" lang="en-US" altLang="ko-KR" sz="1050" b="1" baseline="0" dirty="0" smtClean="0">
                <a:ea typeface="Dotum" pitchFamily="34" charset="-127"/>
                <a:cs typeface="Arial" charset="0"/>
              </a:rPr>
              <a:t>complete, </a:t>
            </a:r>
            <a:r>
              <a:rPr kumimoji="1" lang="en-US" altLang="ko-KR" sz="1050" b="1" baseline="0" dirty="0">
                <a:ea typeface="Dotum" pitchFamily="34" charset="-127"/>
                <a:cs typeface="Arial" charset="0"/>
              </a:rPr>
              <a:t>the TV will automatically reboot.</a:t>
            </a:r>
          </a:p>
          <a:p>
            <a:pPr marL="182880" indent="-182880" defTabSz="762000" latinLnBrk="1">
              <a:buFontTx/>
              <a:buAutoNum type="arabicPeriod"/>
            </a:pPr>
            <a:r>
              <a:rPr kumimoji="1" lang="en-US" altLang="ko-KR" sz="1050" b="1" baseline="0" dirty="0">
                <a:ea typeface="Dotum" pitchFamily="34" charset="-127"/>
                <a:cs typeface="Arial" charset="0"/>
              </a:rPr>
              <a:t>If there are no </a:t>
            </a:r>
            <a:r>
              <a:rPr kumimoji="1" lang="en-US" altLang="ko-KR" sz="1050" b="1" baseline="0" dirty="0" smtClean="0">
                <a:ea typeface="Dotum" pitchFamily="34" charset="-127"/>
                <a:cs typeface="Arial" charset="0"/>
              </a:rPr>
              <a:t>.</a:t>
            </a:r>
            <a:r>
              <a:rPr kumimoji="1" lang="en-US" altLang="ko-KR" sz="1050" b="1" baseline="0" dirty="0" err="1" smtClean="0">
                <a:ea typeface="Dotum" pitchFamily="34" charset="-127"/>
                <a:cs typeface="Arial" charset="0"/>
              </a:rPr>
              <a:t>pim</a:t>
            </a:r>
            <a:r>
              <a:rPr kumimoji="1" lang="en-US" altLang="ko-KR" sz="1050" b="1" baseline="0" dirty="0" smtClean="0">
                <a:ea typeface="Dotum" pitchFamily="34" charset="-127"/>
                <a:cs typeface="Arial" charset="0"/>
              </a:rPr>
              <a:t> files </a:t>
            </a:r>
            <a:r>
              <a:rPr lang="en-US" altLang="ko-KR" sz="1050" b="1" baseline="0" dirty="0" smtClean="0"/>
              <a:t>in USB device \LG_DTV or \</a:t>
            </a:r>
            <a:r>
              <a:rPr lang="en-US" altLang="ko-KR" sz="1050" b="1" baseline="0" dirty="0" err="1" smtClean="0"/>
              <a:t>lg_dtv</a:t>
            </a:r>
            <a:r>
              <a:rPr lang="en-US" altLang="ko-KR" sz="1050" b="1" baseline="0" dirty="0" smtClean="0"/>
              <a:t> folder</a:t>
            </a:r>
            <a:r>
              <a:rPr kumimoji="1" lang="en-US" altLang="ko-KR" sz="1050" b="1" baseline="0" dirty="0" smtClean="0">
                <a:ea typeface="Dotum" pitchFamily="34" charset="-127"/>
                <a:cs typeface="Arial" charset="0"/>
              </a:rPr>
              <a:t>, “Download </a:t>
            </a:r>
            <a:r>
              <a:rPr kumimoji="1" lang="en-US" altLang="ko-KR" sz="1050" b="1" baseline="0" dirty="0" err="1" smtClean="0">
                <a:ea typeface="Dotum" pitchFamily="34" charset="-127"/>
                <a:cs typeface="Arial" charset="0"/>
              </a:rPr>
              <a:t>Pro:Idiom</a:t>
            </a:r>
            <a:r>
              <a:rPr kumimoji="1" lang="en-US" altLang="ko-KR" sz="1050" b="1" baseline="0" dirty="0" smtClean="0">
                <a:ea typeface="Dotum" pitchFamily="34" charset="-127"/>
                <a:cs typeface="Arial" charset="0"/>
              </a:rPr>
              <a:t> M Key” does not show in </a:t>
            </a:r>
            <a:r>
              <a:rPr kumimoji="1" lang="en-US" altLang="ko-KR" sz="1050" b="1" baseline="0" dirty="0" err="1" smtClean="0">
                <a:ea typeface="Dotum" pitchFamily="34" charset="-127"/>
                <a:cs typeface="Arial" charset="0"/>
              </a:rPr>
              <a:t>Ez</a:t>
            </a:r>
            <a:r>
              <a:rPr kumimoji="1" lang="en-US" altLang="ko-KR" sz="1050" b="1" baseline="0" dirty="0" smtClean="0">
                <a:ea typeface="Dotum" pitchFamily="34" charset="-127"/>
                <a:cs typeface="Arial" charset="0"/>
              </a:rPr>
              <a:t> Download options.</a:t>
            </a:r>
            <a:endParaRPr kumimoji="1" lang="en-US" altLang="ko-KR" sz="1050" b="1" baseline="0" dirty="0">
              <a:ea typeface="GulimChe" pitchFamily="49" charset="-127"/>
            </a:endParaRPr>
          </a:p>
        </p:txBody>
      </p:sp>
      <p:sp>
        <p:nvSpPr>
          <p:cNvPr id="23" name="TextBox 22"/>
          <p:cNvSpPr txBox="1"/>
          <p:nvPr/>
        </p:nvSpPr>
        <p:spPr>
          <a:xfrm>
            <a:off x="891116" y="4725144"/>
            <a:ext cx="5080663" cy="577081"/>
          </a:xfrm>
          <a:prstGeom prst="rect">
            <a:avLst/>
          </a:prstGeom>
          <a:noFill/>
        </p:spPr>
        <p:txBody>
          <a:bodyPr wrap="square" rtlCol="0">
            <a:spAutoFit/>
          </a:bodyPr>
          <a:lstStyle/>
          <a:p>
            <a:pPr marL="182880" indent="-182880"/>
            <a:r>
              <a:rPr lang="en-US" altLang="ko-KR" sz="1050" b="1" baseline="0" dirty="0"/>
              <a:t>1</a:t>
            </a:r>
            <a:r>
              <a:rPr lang="en-US" altLang="ko-KR" sz="1050" b="1" baseline="0" dirty="0" smtClean="0"/>
              <a:t>.	Download </a:t>
            </a:r>
            <a:r>
              <a:rPr lang="en-US" altLang="ko-KR" sz="1050" b="1" baseline="0" dirty="0" err="1" smtClean="0"/>
              <a:t>Pro:Idiom</a:t>
            </a:r>
            <a:r>
              <a:rPr lang="en-US" altLang="ko-KR" sz="1050" b="1" baseline="0" dirty="0" smtClean="0"/>
              <a:t> M</a:t>
            </a:r>
            <a:r>
              <a:rPr lang="en-US" altLang="ko-KR" sz="1050" b="1" baseline="0" dirty="0"/>
              <a:t> </a:t>
            </a:r>
            <a:r>
              <a:rPr lang="en-US" altLang="ko-KR" sz="1050" b="1" baseline="0" dirty="0" smtClean="0"/>
              <a:t>Key: Show </a:t>
            </a:r>
            <a:r>
              <a:rPr lang="en-US" altLang="ko-KR" sz="1050" b="1" baseline="0" dirty="0"/>
              <a:t>selected file </a:t>
            </a:r>
            <a:r>
              <a:rPr lang="en-US" altLang="ko-KR" sz="1050" b="1" baseline="0" dirty="0" smtClean="0"/>
              <a:t>name.</a:t>
            </a:r>
            <a:endParaRPr lang="en-US" altLang="ko-KR" sz="1050" b="1" baseline="0" dirty="0"/>
          </a:p>
          <a:p>
            <a:pPr marL="182880" indent="-182880"/>
            <a:r>
              <a:rPr lang="en-US" altLang="ko-KR" sz="1050" b="1" baseline="0" dirty="0"/>
              <a:t>2</a:t>
            </a:r>
            <a:r>
              <a:rPr lang="en-US" altLang="ko-KR" sz="1050" b="1" baseline="0" dirty="0" smtClean="0"/>
              <a:t>.	File area: Show .</a:t>
            </a:r>
            <a:r>
              <a:rPr lang="en-US" altLang="ko-KR" sz="1050" b="1" baseline="0" dirty="0" err="1" smtClean="0"/>
              <a:t>pim</a:t>
            </a:r>
            <a:r>
              <a:rPr lang="en-US" altLang="ko-KR" sz="1050" b="1" baseline="0" dirty="0" smtClean="0"/>
              <a:t> </a:t>
            </a:r>
            <a:r>
              <a:rPr lang="en-US" altLang="ko-KR" sz="1050" b="1" baseline="0" dirty="0"/>
              <a:t>files in USB device </a:t>
            </a:r>
            <a:r>
              <a:rPr lang="en-US" altLang="ko-KR" sz="1050" b="1" baseline="0" dirty="0" smtClean="0"/>
              <a:t>\LG_DTV </a:t>
            </a:r>
            <a:r>
              <a:rPr lang="en-US" altLang="ko-KR" sz="1050" b="1" baseline="0" dirty="0"/>
              <a:t>or </a:t>
            </a:r>
            <a:r>
              <a:rPr lang="en-US" altLang="ko-KR" sz="1050" b="1" baseline="0" dirty="0" smtClean="0"/>
              <a:t>\</a:t>
            </a:r>
            <a:r>
              <a:rPr lang="en-US" altLang="ko-KR" sz="1050" b="1" baseline="0" dirty="0" err="1" smtClean="0"/>
              <a:t>lg_dtv</a:t>
            </a:r>
            <a:r>
              <a:rPr lang="en-US" altLang="ko-KR" sz="1050" b="1" baseline="0" dirty="0" smtClean="0"/>
              <a:t> folder. </a:t>
            </a:r>
            <a:endParaRPr lang="en-US" altLang="ko-KR" sz="1050" b="1" baseline="0" dirty="0"/>
          </a:p>
          <a:p>
            <a:pPr marL="182880" indent="-182880">
              <a:buAutoNum type="arabicPeriod"/>
            </a:pPr>
            <a:endParaRPr lang="ko-KR" altLang="en-US" sz="1050" b="1" baseline="0" dirty="0"/>
          </a:p>
        </p:txBody>
      </p:sp>
      <p:sp>
        <p:nvSpPr>
          <p:cNvPr id="27" name="TextBox 26"/>
          <p:cNvSpPr txBox="1"/>
          <p:nvPr/>
        </p:nvSpPr>
        <p:spPr>
          <a:xfrm>
            <a:off x="850886" y="5545788"/>
            <a:ext cx="5164321" cy="900246"/>
          </a:xfrm>
          <a:prstGeom prst="rect">
            <a:avLst/>
          </a:prstGeom>
          <a:noFill/>
        </p:spPr>
        <p:txBody>
          <a:bodyPr wrap="square" rtlCol="0">
            <a:spAutoFit/>
          </a:bodyPr>
          <a:lstStyle/>
          <a:p>
            <a:pPr marL="228600" indent="-228600">
              <a:buFontTx/>
              <a:buAutoNum type="arabicPeriod"/>
            </a:pPr>
            <a:r>
              <a:rPr lang="en-US" altLang="ko-KR" sz="1050" b="1" baseline="0" dirty="0">
                <a:ea typeface="GulimChe" pitchFamily="49" charset="-127"/>
              </a:rPr>
              <a:t>Back Key: Return to the previous page (TV Manager main screen).</a:t>
            </a:r>
          </a:p>
          <a:p>
            <a:pPr marL="228600" indent="-228600">
              <a:buAutoNum type="arabicPeriod"/>
            </a:pPr>
            <a:r>
              <a:rPr lang="en-US" altLang="ko-KR" sz="1050" b="1" baseline="0" dirty="0" smtClean="0"/>
              <a:t>Right </a:t>
            </a:r>
            <a:r>
              <a:rPr lang="en-US" altLang="ko-KR" sz="1050" b="1" baseline="0" dirty="0"/>
              <a:t>Key</a:t>
            </a:r>
            <a:r>
              <a:rPr lang="en-US" altLang="ko-KR" sz="1050" b="1" baseline="0" dirty="0" smtClean="0"/>
              <a:t>: Move to file area.</a:t>
            </a:r>
          </a:p>
          <a:p>
            <a:pPr marL="228600" indent="-228600">
              <a:buAutoNum type="arabicPeriod"/>
            </a:pPr>
            <a:r>
              <a:rPr lang="en-US" altLang="ko-KR" sz="1050" b="1" baseline="0" dirty="0" smtClean="0"/>
              <a:t>Up/Down Key: Move to “Download Video File(s)” or “Import Clone File.”</a:t>
            </a:r>
          </a:p>
          <a:p>
            <a:pPr marL="228600" indent="-228600">
              <a:buAutoNum type="arabicPeriod"/>
            </a:pPr>
            <a:r>
              <a:rPr lang="en-US" altLang="ko-KR" sz="1050" b="1" baseline="0" dirty="0" smtClean="0"/>
              <a:t>File area: Use arrow keys to navigate between files. Press OK (Enter) on remote to select file.</a:t>
            </a:r>
            <a:endParaRPr lang="en-US" altLang="ko-KR" sz="1050" b="1" baseline="0" dirty="0"/>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 y="828254"/>
            <a:ext cx="6319518" cy="3554729"/>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7444" y="971706"/>
            <a:ext cx="2797232" cy="1573443"/>
          </a:xfrm>
          <a:prstGeom prst="rect">
            <a:avLst/>
          </a:prstGeom>
        </p:spPr>
      </p:pic>
      <p:pic>
        <p:nvPicPr>
          <p:cNvPr id="7" name="그림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4283" y="3865115"/>
            <a:ext cx="2801852" cy="1576042"/>
          </a:xfrm>
          <a:prstGeom prst="rect">
            <a:avLst/>
          </a:prstGeom>
        </p:spPr>
      </p:pic>
    </p:spTree>
    <p:extLst>
      <p:ext uri="{BB962C8B-B14F-4D97-AF65-F5344CB8AC3E}">
        <p14:creationId xmlns:p14="http://schemas.microsoft.com/office/powerpoint/2010/main" val="2008077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a:t>
            </a:r>
            <a:r>
              <a:rPr lang="en-US" altLang="ko-KR" sz="2300" baseline="0" dirty="0" err="1" smtClean="0">
                <a:latin typeface="Arial" charset="0"/>
              </a:rPr>
              <a:t>Ez</a:t>
            </a:r>
            <a:r>
              <a:rPr lang="en-US" altLang="ko-KR" sz="2300" baseline="0" dirty="0" smtClean="0">
                <a:latin typeface="Arial" charset="0"/>
              </a:rPr>
              <a:t> Download – Import Clone File) </a:t>
            </a:r>
            <a:endParaRPr lang="ko-KR" altLang="en-US" sz="2300" baseline="0" dirty="0">
              <a:latin typeface="Arial" charset="0"/>
            </a:endParaRPr>
          </a:p>
        </p:txBody>
      </p:sp>
      <p:grpSp>
        <p:nvGrpSpPr>
          <p:cNvPr id="18437" name="그룹 40"/>
          <p:cNvGrpSpPr>
            <a:grpSpLocks/>
          </p:cNvGrpSpPr>
          <p:nvPr/>
        </p:nvGrpSpPr>
        <p:grpSpPr bwMode="auto">
          <a:xfrm>
            <a:off x="12700" y="44100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487237"/>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653136"/>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661" y="5733256"/>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39" name="TextBox 47"/>
          <p:cNvSpPr txBox="1">
            <a:spLocks noChangeArrowheads="1"/>
          </p:cNvSpPr>
          <p:nvPr/>
        </p:nvSpPr>
        <p:spPr bwMode="auto">
          <a:xfrm>
            <a:off x="6421512" y="2958288"/>
            <a:ext cx="2643664" cy="769441"/>
          </a:xfrm>
          <a:prstGeom prst="rect">
            <a:avLst/>
          </a:prstGeom>
          <a:noFill/>
          <a:ln w="38100">
            <a:solidFill>
              <a:srgbClr val="FF0000"/>
            </a:solidFill>
            <a:miter lim="800000"/>
            <a:headEnd/>
            <a:tailEnd/>
          </a:ln>
        </p:spPr>
        <p:txBody>
          <a:bodyPr wrap="square">
            <a:spAutoFit/>
          </a:bodyPr>
          <a:lstStyle/>
          <a:p>
            <a:pPr marL="91440" latinLnBrk="1"/>
            <a:r>
              <a:rPr kumimoji="1" lang="en-US" altLang="ko-KR" sz="1100" b="1" baseline="0" dirty="0">
                <a:ea typeface="Dotum" pitchFamily="34" charset="-127"/>
                <a:cs typeface="Arial" charset="0"/>
              </a:rPr>
              <a:t>You can select “None” or </a:t>
            </a:r>
            <a:r>
              <a:rPr kumimoji="1" lang="en-US" altLang="ko-KR" sz="1100" b="1" baseline="0" dirty="0" smtClean="0">
                <a:ea typeface="Dotum" pitchFamily="34" charset="-127"/>
                <a:cs typeface="Arial" charset="0"/>
              </a:rPr>
              <a:t>“.</a:t>
            </a:r>
            <a:r>
              <a:rPr kumimoji="1" lang="en-US" altLang="ko-KR" sz="1100" b="1" baseline="0" dirty="0" err="1" smtClean="0">
                <a:ea typeface="Dotum" pitchFamily="34" charset="-127"/>
                <a:cs typeface="Arial" charset="0"/>
              </a:rPr>
              <a:t>tlx</a:t>
            </a:r>
            <a:r>
              <a:rPr kumimoji="1" lang="en-US" altLang="ko-KR" sz="1100" b="1" baseline="0" dirty="0" smtClean="0">
                <a:ea typeface="Dotum" pitchFamily="34" charset="-127"/>
                <a:cs typeface="Arial" charset="0"/>
              </a:rPr>
              <a:t>” </a:t>
            </a:r>
            <a:r>
              <a:rPr kumimoji="1" lang="en-US" altLang="ko-KR" sz="1100" b="1" baseline="0" dirty="0">
                <a:ea typeface="Dotum" pitchFamily="34" charset="-127"/>
                <a:cs typeface="Arial" charset="0"/>
              </a:rPr>
              <a:t>(Clone) file. When you select </a:t>
            </a:r>
            <a:r>
              <a:rPr kumimoji="1" lang="en-US" altLang="ko-KR" sz="1100" b="1" baseline="0" dirty="0" smtClean="0">
                <a:ea typeface="Dotum" pitchFamily="34" charset="-127"/>
                <a:cs typeface="Arial" charset="0"/>
              </a:rPr>
              <a:t>“None,” </a:t>
            </a:r>
            <a:r>
              <a:rPr kumimoji="1" lang="en-US" altLang="ko-KR" sz="1100" b="1" baseline="0" dirty="0">
                <a:ea typeface="Dotum" pitchFamily="34" charset="-127"/>
                <a:cs typeface="Arial" charset="0"/>
              </a:rPr>
              <a:t>the TV configuration is not updated.</a:t>
            </a:r>
          </a:p>
        </p:txBody>
      </p:sp>
      <p:cxnSp>
        <p:nvCxnSpPr>
          <p:cNvPr id="40" name="Shape 33"/>
          <p:cNvCxnSpPr/>
          <p:nvPr/>
        </p:nvCxnSpPr>
        <p:spPr>
          <a:xfrm rot="5400000">
            <a:off x="7531939" y="2735353"/>
            <a:ext cx="430232" cy="1"/>
          </a:xfrm>
          <a:prstGeom prst="bentConnector3">
            <a:avLst>
              <a:gd name="adj1" fmla="val 5000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82"/>
          <p:cNvSpPr>
            <a:spLocks noChangeArrowheads="1"/>
          </p:cNvSpPr>
          <p:nvPr/>
        </p:nvSpPr>
        <p:spPr bwMode="auto">
          <a:xfrm>
            <a:off x="6356612" y="5706217"/>
            <a:ext cx="2809875" cy="1039388"/>
          </a:xfrm>
          <a:prstGeom prst="rect">
            <a:avLst/>
          </a:prstGeom>
          <a:noFill/>
          <a:ln w="9525" algn="ctr">
            <a:noFill/>
            <a:miter lim="800000"/>
            <a:headEnd/>
            <a:tailEnd/>
          </a:ln>
        </p:spPr>
        <p:txBody>
          <a:bodyPr lIns="92075" tIns="46038" rIns="92075" bIns="46038">
            <a:spAutoFit/>
          </a:bodyPr>
          <a:lstStyle/>
          <a:p>
            <a:pPr marL="182880" indent="-182880" defTabSz="762000" latinLnBrk="1">
              <a:buFontTx/>
              <a:buAutoNum type="arabicPeriod"/>
            </a:pPr>
            <a:r>
              <a:rPr kumimoji="1" lang="en-US" altLang="ko-KR" sz="1050" b="1" baseline="0" dirty="0">
                <a:ea typeface="Dotum" pitchFamily="34" charset="-127"/>
                <a:cs typeface="Arial" charset="0"/>
              </a:rPr>
              <a:t>When download is </a:t>
            </a:r>
            <a:r>
              <a:rPr kumimoji="1" lang="en-US" altLang="ko-KR" sz="1050" b="1" baseline="0" dirty="0" smtClean="0">
                <a:ea typeface="Dotum" pitchFamily="34" charset="-127"/>
                <a:cs typeface="Arial" charset="0"/>
              </a:rPr>
              <a:t>complete, </a:t>
            </a:r>
            <a:r>
              <a:rPr kumimoji="1" lang="en-US" altLang="ko-KR" sz="1050" b="1" baseline="0" dirty="0">
                <a:ea typeface="Dotum" pitchFamily="34" charset="-127"/>
                <a:cs typeface="Arial" charset="0"/>
              </a:rPr>
              <a:t>the TV will automatically reboot.</a:t>
            </a:r>
          </a:p>
          <a:p>
            <a:pPr marL="182880" indent="-182880" defTabSz="762000" latinLnBrk="1">
              <a:buFontTx/>
              <a:buAutoNum type="arabicPeriod"/>
            </a:pPr>
            <a:r>
              <a:rPr kumimoji="1" lang="en-US" altLang="ko-KR" sz="1050" b="1" baseline="0" dirty="0">
                <a:ea typeface="Dotum" pitchFamily="34" charset="-127"/>
                <a:cs typeface="Arial" charset="0"/>
              </a:rPr>
              <a:t>If there are no Clone files, the screen will show: “No </a:t>
            </a:r>
            <a:r>
              <a:rPr kumimoji="1" lang="en-US" altLang="ko-KR" sz="1050" b="1" baseline="0" dirty="0" smtClean="0">
                <a:ea typeface="Dotum" pitchFamily="34" charset="-127"/>
                <a:cs typeface="Arial" charset="0"/>
              </a:rPr>
              <a:t>Clone </a:t>
            </a:r>
            <a:r>
              <a:rPr kumimoji="1" lang="en-US" altLang="ko-KR" sz="1050" b="1" baseline="0" dirty="0">
                <a:ea typeface="Dotum" pitchFamily="34" charset="-127"/>
                <a:cs typeface="Arial" charset="0"/>
              </a:rPr>
              <a:t>files on selected </a:t>
            </a:r>
            <a:r>
              <a:rPr kumimoji="1" lang="en-US" altLang="ko-KR" sz="1050" b="1" baseline="0" dirty="0" smtClean="0">
                <a:ea typeface="Dotum" pitchFamily="34" charset="-127"/>
                <a:cs typeface="Arial" charset="0"/>
              </a:rPr>
              <a:t>USB </a:t>
            </a:r>
            <a:r>
              <a:rPr kumimoji="1" lang="en-US" altLang="ko-KR" sz="1050" b="1" baseline="0" dirty="0">
                <a:ea typeface="Dotum" pitchFamily="34" charset="-127"/>
                <a:cs typeface="Arial" charset="0"/>
              </a:rPr>
              <a:t>device.”</a:t>
            </a:r>
          </a:p>
          <a:p>
            <a:pPr marL="182880" indent="-182880" defTabSz="762000" latinLnBrk="1"/>
            <a:endParaRPr kumimoji="1" lang="en-US" altLang="ko-KR" sz="900" b="1" baseline="0" dirty="0">
              <a:ea typeface="GulimChe" pitchFamily="49" charset="-127"/>
            </a:endParaRPr>
          </a:p>
        </p:txBody>
      </p:sp>
      <p:sp>
        <p:nvSpPr>
          <p:cNvPr id="28" name="TextBox 27"/>
          <p:cNvSpPr txBox="1"/>
          <p:nvPr/>
        </p:nvSpPr>
        <p:spPr>
          <a:xfrm>
            <a:off x="854193" y="4484223"/>
            <a:ext cx="5334021" cy="900246"/>
          </a:xfrm>
          <a:prstGeom prst="rect">
            <a:avLst/>
          </a:prstGeom>
          <a:noFill/>
          <a:ln>
            <a:noFill/>
          </a:ln>
        </p:spPr>
        <p:txBody>
          <a:bodyPr wrap="square" rtlCol="0">
            <a:spAutoFit/>
          </a:bodyPr>
          <a:lstStyle/>
          <a:p>
            <a:pPr marL="182880" indent="-182880"/>
            <a:r>
              <a:rPr lang="en-US" altLang="ko-KR" sz="1050" b="1" baseline="0" dirty="0"/>
              <a:t>1</a:t>
            </a:r>
            <a:r>
              <a:rPr lang="en-US" altLang="ko-KR" sz="1050" b="1" baseline="0" dirty="0" smtClean="0"/>
              <a:t>.	Import </a:t>
            </a:r>
            <a:r>
              <a:rPr lang="en-US" altLang="ko-KR" sz="1050" b="1" baseline="0" dirty="0"/>
              <a:t>Clone File: </a:t>
            </a:r>
            <a:r>
              <a:rPr lang="en-US" altLang="ko-KR" sz="1050" b="1" baseline="0" dirty="0" smtClean="0"/>
              <a:t>Show </a:t>
            </a:r>
            <a:r>
              <a:rPr lang="en-US" altLang="ko-KR" sz="1050" b="1" baseline="0" dirty="0"/>
              <a:t>selected file </a:t>
            </a:r>
            <a:r>
              <a:rPr lang="en-US" altLang="ko-KR" sz="1050" b="1" baseline="0" dirty="0" smtClean="0"/>
              <a:t>name.</a:t>
            </a:r>
            <a:endParaRPr lang="en-US" altLang="ko-KR" sz="1050" b="1" baseline="0" dirty="0"/>
          </a:p>
          <a:p>
            <a:pPr marL="182880" indent="-182880"/>
            <a:r>
              <a:rPr lang="en-US" altLang="ko-KR" sz="1050" b="1" baseline="0" dirty="0"/>
              <a:t>2</a:t>
            </a:r>
            <a:r>
              <a:rPr lang="en-US" altLang="ko-KR" sz="1050" b="1" baseline="0" dirty="0" smtClean="0"/>
              <a:t>.	File area: Show .</a:t>
            </a:r>
            <a:r>
              <a:rPr lang="en-US" altLang="ko-KR" sz="1050" b="1" baseline="0" dirty="0" err="1" smtClean="0"/>
              <a:t>tlx</a:t>
            </a:r>
            <a:r>
              <a:rPr lang="en-US" altLang="ko-KR" sz="1050" b="1" baseline="0" dirty="0" smtClean="0"/>
              <a:t> </a:t>
            </a:r>
            <a:r>
              <a:rPr lang="en-US" altLang="ko-KR" sz="1050" b="1" baseline="0" dirty="0"/>
              <a:t>files in </a:t>
            </a:r>
            <a:r>
              <a:rPr lang="en-US" altLang="ko-KR" sz="1050" b="1" baseline="0" dirty="0" smtClean="0"/>
              <a:t>root folder of USB device.</a:t>
            </a:r>
            <a:endParaRPr lang="en-US" altLang="ko-KR" sz="1050" b="1" baseline="0" dirty="0"/>
          </a:p>
          <a:p>
            <a:pPr marL="182880" indent="-182880"/>
            <a:r>
              <a:rPr lang="en-US" altLang="ko-KR" sz="1050" b="1" baseline="0" dirty="0"/>
              <a:t>3</a:t>
            </a:r>
            <a:r>
              <a:rPr lang="en-US" altLang="ko-KR" sz="1050" b="1" baseline="0" dirty="0" smtClean="0"/>
              <a:t>.	If </a:t>
            </a:r>
            <a:r>
              <a:rPr lang="en-US" altLang="ko-KR" sz="1050" b="1" baseline="0" dirty="0"/>
              <a:t>file has Channel </a:t>
            </a:r>
            <a:r>
              <a:rPr lang="en-US" altLang="ko-KR" sz="1050" b="1" baseline="0" dirty="0" smtClean="0"/>
              <a:t>Map (with RF channels and Aux inputs only), </a:t>
            </a:r>
            <a:r>
              <a:rPr lang="en-US" altLang="ko-KR" sz="1050" b="1" baseline="0" dirty="0"/>
              <a:t>you can select “Logical” or “</a:t>
            </a:r>
            <a:r>
              <a:rPr lang="en-US" altLang="ko-KR" sz="1050" b="1" baseline="0" dirty="0" smtClean="0"/>
              <a:t>Physical” channel tuning (see example at right).</a:t>
            </a:r>
            <a:endParaRPr lang="en-US" altLang="ko-KR" sz="1050" b="1" baseline="0" dirty="0"/>
          </a:p>
          <a:p>
            <a:pPr marL="228600" indent="-228600">
              <a:buAutoNum type="arabicPeriod" startAt="4"/>
            </a:pPr>
            <a:r>
              <a:rPr lang="en-US" altLang="ko-KR" sz="1050" b="1" baseline="0" dirty="0" smtClean="0"/>
              <a:t>If </a:t>
            </a:r>
            <a:r>
              <a:rPr lang="en-US" altLang="ko-KR" sz="1050" b="1" baseline="0" dirty="0"/>
              <a:t>file has no Channel Map, “No Channel Map in </a:t>
            </a:r>
            <a:r>
              <a:rPr lang="en-US" altLang="ko-KR" sz="1050" b="1" baseline="0" dirty="0" smtClean="0"/>
              <a:t>Clone </a:t>
            </a:r>
            <a:r>
              <a:rPr lang="en-US" altLang="ko-KR" sz="1050" b="1" baseline="0" dirty="0"/>
              <a:t>file!!” is </a:t>
            </a:r>
            <a:r>
              <a:rPr lang="en-US" altLang="ko-KR" sz="1050" b="1" baseline="0" dirty="0" smtClean="0"/>
              <a:t>displayed. </a:t>
            </a:r>
          </a:p>
        </p:txBody>
      </p:sp>
      <p:sp>
        <p:nvSpPr>
          <p:cNvPr id="29" name="TextBox 28"/>
          <p:cNvSpPr txBox="1"/>
          <p:nvPr/>
        </p:nvSpPr>
        <p:spPr>
          <a:xfrm>
            <a:off x="854193" y="5600024"/>
            <a:ext cx="5452353" cy="1061829"/>
          </a:xfrm>
          <a:prstGeom prst="rect">
            <a:avLst/>
          </a:prstGeom>
          <a:noFill/>
        </p:spPr>
        <p:txBody>
          <a:bodyPr wrap="square" rtlCol="0">
            <a:spAutoFit/>
          </a:bodyPr>
          <a:lstStyle/>
          <a:p>
            <a:pPr marL="228600" indent="-228600">
              <a:buFontTx/>
              <a:buAutoNum type="arabicPeriod"/>
            </a:pPr>
            <a:r>
              <a:rPr lang="en-US" altLang="ko-KR" sz="1050" b="1" baseline="0" dirty="0">
                <a:ea typeface="GulimChe" pitchFamily="49" charset="-127"/>
              </a:rPr>
              <a:t>Back Key: Return to the previous page (TV Manager main screen).</a:t>
            </a:r>
          </a:p>
          <a:p>
            <a:pPr marL="228600" indent="-228600">
              <a:buAutoNum type="arabicPeriod"/>
            </a:pPr>
            <a:r>
              <a:rPr lang="en-US" altLang="ko-KR" sz="1050" b="1" baseline="0" dirty="0" smtClean="0"/>
              <a:t>Right Key: Move to TLX list.</a:t>
            </a:r>
          </a:p>
          <a:p>
            <a:pPr marL="228600" indent="-228600">
              <a:buAutoNum type="arabicPeriod"/>
            </a:pPr>
            <a:r>
              <a:rPr lang="en-US" altLang="ko-KR" sz="1050" b="1" baseline="0" dirty="0" smtClean="0"/>
              <a:t>Up/Down Key: Move to “</a:t>
            </a:r>
            <a:r>
              <a:rPr lang="en-US" altLang="ko-KR" sz="1050" b="1" baseline="0" dirty="0" smtClean="0">
                <a:ea typeface="Dotum" pitchFamily="34" charset="-127"/>
                <a:cs typeface="Arial" charset="0"/>
              </a:rPr>
              <a:t>Storage</a:t>
            </a:r>
            <a:r>
              <a:rPr lang="en-US" altLang="ko-KR" sz="1050" b="1" baseline="0" dirty="0" smtClean="0"/>
              <a:t>” or “Download Image File(s).”</a:t>
            </a:r>
          </a:p>
          <a:p>
            <a:pPr marL="228600" indent="-228600">
              <a:buAutoNum type="arabicPeriod"/>
            </a:pPr>
            <a:r>
              <a:rPr lang="en-US" altLang="ko-KR" sz="1050" b="1" baseline="0" dirty="0" smtClean="0"/>
              <a:t>File area: Use the arrow keys to navigate between files and Channel Tuning / Channel Banner Display field (as applicable). Press OK (Enter) on remote to select file/tuning options.</a:t>
            </a:r>
            <a:endParaRPr lang="en-US" altLang="ko-KR" sz="1050" b="1" baseline="0"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5" y="751327"/>
            <a:ext cx="6289457" cy="3537820"/>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4179" y="955345"/>
            <a:ext cx="2876170" cy="1617846"/>
          </a:xfrm>
          <a:prstGeom prst="rect">
            <a:avLst/>
          </a:prstGeom>
        </p:spPr>
      </p:pic>
      <p:pic>
        <p:nvPicPr>
          <p:cNvPr id="7" name="그림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96262" y="4126215"/>
            <a:ext cx="2808892" cy="1580002"/>
          </a:xfrm>
          <a:prstGeom prst="rect">
            <a:avLst/>
          </a:prstGeom>
        </p:spPr>
      </p:pic>
    </p:spTree>
    <p:extLst>
      <p:ext uri="{BB962C8B-B14F-4D97-AF65-F5344CB8AC3E}">
        <p14:creationId xmlns:p14="http://schemas.microsoft.com/office/powerpoint/2010/main" val="26413777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a:t>
            </a:r>
            <a:r>
              <a:rPr lang="en-US" altLang="ko-KR" sz="2300" baseline="0" dirty="0" err="1" smtClean="0">
                <a:latin typeface="Arial" charset="0"/>
              </a:rPr>
              <a:t>E</a:t>
            </a:r>
            <a:r>
              <a:rPr lang="en-US" altLang="ko-KR" sz="2300" baseline="0" dirty="0" err="1">
                <a:latin typeface="Arial" charset="0"/>
              </a:rPr>
              <a:t>z</a:t>
            </a:r>
            <a:r>
              <a:rPr lang="en-US" altLang="ko-KR" sz="2300" baseline="0" dirty="0" smtClean="0">
                <a:latin typeface="Arial" charset="0"/>
              </a:rPr>
              <a:t> Download – Update TV Software) </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487237"/>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653136"/>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661" y="5735786"/>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39" name="TextBox 47"/>
          <p:cNvSpPr txBox="1">
            <a:spLocks noChangeArrowheads="1"/>
          </p:cNvSpPr>
          <p:nvPr/>
        </p:nvSpPr>
        <p:spPr bwMode="auto">
          <a:xfrm>
            <a:off x="6421512" y="2811418"/>
            <a:ext cx="2643664" cy="600164"/>
          </a:xfrm>
          <a:prstGeom prst="rect">
            <a:avLst/>
          </a:prstGeom>
          <a:noFill/>
          <a:ln w="38100">
            <a:solidFill>
              <a:srgbClr val="FF0000"/>
            </a:solidFill>
            <a:miter lim="800000"/>
            <a:headEnd/>
            <a:tailEnd/>
          </a:ln>
        </p:spPr>
        <p:txBody>
          <a:bodyPr wrap="square">
            <a:spAutoFit/>
          </a:bodyPr>
          <a:lstStyle/>
          <a:p>
            <a:pPr marL="91440" latinLnBrk="1"/>
            <a:r>
              <a:rPr kumimoji="1" lang="en-US" altLang="ko-KR" sz="1100" b="1" baseline="0" dirty="0" smtClean="0">
                <a:ea typeface="Dotum" pitchFamily="34" charset="-127"/>
                <a:cs typeface="Arial" charset="0"/>
              </a:rPr>
              <a:t>You can </a:t>
            </a:r>
            <a:r>
              <a:rPr kumimoji="1" lang="en-US" altLang="ko-KR" sz="1100" b="1" baseline="0" dirty="0">
                <a:ea typeface="Dotum" pitchFamily="34" charset="-127"/>
                <a:cs typeface="Arial" charset="0"/>
              </a:rPr>
              <a:t>select “None” or </a:t>
            </a:r>
            <a:r>
              <a:rPr kumimoji="1" lang="en-US" altLang="ko-KR" sz="1100" b="1" baseline="0" dirty="0" smtClean="0">
                <a:ea typeface="Dotum" pitchFamily="34" charset="-127"/>
                <a:cs typeface="Arial" charset="0"/>
              </a:rPr>
              <a:t>“.</a:t>
            </a:r>
            <a:r>
              <a:rPr kumimoji="1" lang="en-US" altLang="ko-KR" sz="1100" b="1" baseline="0" dirty="0" err="1" smtClean="0">
                <a:ea typeface="Dotum" pitchFamily="34" charset="-127"/>
                <a:cs typeface="Arial" charset="0"/>
              </a:rPr>
              <a:t>epk</a:t>
            </a:r>
            <a:r>
              <a:rPr kumimoji="1" lang="en-US" altLang="ko-KR" sz="1100" b="1" baseline="0" dirty="0" smtClean="0">
                <a:ea typeface="Dotum" pitchFamily="34" charset="-127"/>
                <a:cs typeface="Arial" charset="0"/>
              </a:rPr>
              <a:t>” </a:t>
            </a:r>
            <a:r>
              <a:rPr kumimoji="1" lang="en-US" altLang="ko-KR" sz="1100" b="1" baseline="0" dirty="0">
                <a:ea typeface="Dotum" pitchFamily="34" charset="-127"/>
                <a:cs typeface="Arial" charset="0"/>
              </a:rPr>
              <a:t>file. When you select </a:t>
            </a:r>
            <a:r>
              <a:rPr kumimoji="1" lang="en-US" altLang="ko-KR" sz="1100" b="1" baseline="0" dirty="0" smtClean="0">
                <a:ea typeface="Dotum" pitchFamily="34" charset="-127"/>
                <a:cs typeface="Arial" charset="0"/>
              </a:rPr>
              <a:t>“None,” TV (CPU) </a:t>
            </a:r>
            <a:r>
              <a:rPr kumimoji="1" lang="en-US" altLang="ko-KR" sz="1100" b="1" baseline="0" dirty="0">
                <a:ea typeface="Dotum" pitchFamily="34" charset="-127"/>
                <a:cs typeface="Arial" charset="0"/>
              </a:rPr>
              <a:t>software is not updated.</a:t>
            </a:r>
          </a:p>
        </p:txBody>
      </p:sp>
      <p:cxnSp>
        <p:nvCxnSpPr>
          <p:cNvPr id="40" name="Shape 33"/>
          <p:cNvCxnSpPr/>
          <p:nvPr/>
        </p:nvCxnSpPr>
        <p:spPr>
          <a:xfrm rot="5400000">
            <a:off x="7598726" y="2654874"/>
            <a:ext cx="253644" cy="5"/>
          </a:xfrm>
          <a:prstGeom prst="bentConnector3">
            <a:avLst>
              <a:gd name="adj1" fmla="val 5000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82"/>
          <p:cNvSpPr>
            <a:spLocks noChangeArrowheads="1"/>
          </p:cNvSpPr>
          <p:nvPr/>
        </p:nvSpPr>
        <p:spPr bwMode="auto">
          <a:xfrm>
            <a:off x="6320608" y="5449591"/>
            <a:ext cx="2809875" cy="1062471"/>
          </a:xfrm>
          <a:prstGeom prst="rect">
            <a:avLst/>
          </a:prstGeom>
          <a:noFill/>
          <a:ln w="9525" algn="ctr">
            <a:noFill/>
            <a:miter lim="800000"/>
            <a:headEnd/>
            <a:tailEnd/>
          </a:ln>
        </p:spPr>
        <p:txBody>
          <a:bodyPr lIns="92075" tIns="46038" rIns="92075" bIns="46038">
            <a:spAutoFit/>
          </a:bodyPr>
          <a:lstStyle/>
          <a:p>
            <a:pPr marL="182880" indent="-182880" defTabSz="762000" latinLnBrk="1">
              <a:buFontTx/>
              <a:buAutoNum type="arabicPeriod"/>
            </a:pPr>
            <a:r>
              <a:rPr kumimoji="1" lang="en-US" altLang="ko-KR" sz="1050" b="1" baseline="0" dirty="0">
                <a:ea typeface="Dotum" pitchFamily="34" charset="-127"/>
                <a:cs typeface="Arial" charset="0"/>
              </a:rPr>
              <a:t>When download is </a:t>
            </a:r>
            <a:r>
              <a:rPr kumimoji="1" lang="en-US" altLang="ko-KR" sz="1050" b="1" baseline="0" dirty="0" smtClean="0">
                <a:ea typeface="Dotum" pitchFamily="34" charset="-127"/>
                <a:cs typeface="Arial" charset="0"/>
              </a:rPr>
              <a:t>complete, </a:t>
            </a:r>
            <a:r>
              <a:rPr kumimoji="1" lang="en-US" altLang="ko-KR" sz="1050" b="1" baseline="0" dirty="0">
                <a:ea typeface="Dotum" pitchFamily="34" charset="-127"/>
                <a:cs typeface="Arial" charset="0"/>
              </a:rPr>
              <a:t>the TV will automatically reboot.</a:t>
            </a:r>
          </a:p>
          <a:p>
            <a:pPr marL="182880" indent="-182880" defTabSz="762000" latinLnBrk="1">
              <a:buFontTx/>
              <a:buAutoNum type="arabicPeriod"/>
            </a:pPr>
            <a:r>
              <a:rPr kumimoji="1" lang="en-US" altLang="ko-KR" sz="1050" b="1" baseline="0" dirty="0">
                <a:ea typeface="Dotum" pitchFamily="34" charset="-127"/>
                <a:cs typeface="Arial" charset="0"/>
              </a:rPr>
              <a:t>If there are no TV software files, the screen will show: “No TV software files on selected USB device.”</a:t>
            </a:r>
          </a:p>
          <a:p>
            <a:pPr marL="182880" indent="-182880" defTabSz="762000" latinLnBrk="1"/>
            <a:endParaRPr kumimoji="1" lang="en-US" altLang="ko-KR" sz="1050" b="1" baseline="0" dirty="0">
              <a:ea typeface="GulimChe" pitchFamily="49" charset="-127"/>
            </a:endParaRPr>
          </a:p>
        </p:txBody>
      </p:sp>
      <p:sp>
        <p:nvSpPr>
          <p:cNvPr id="23" name="TextBox 22"/>
          <p:cNvSpPr txBox="1"/>
          <p:nvPr/>
        </p:nvSpPr>
        <p:spPr>
          <a:xfrm>
            <a:off x="891116" y="4725144"/>
            <a:ext cx="5080663" cy="577081"/>
          </a:xfrm>
          <a:prstGeom prst="rect">
            <a:avLst/>
          </a:prstGeom>
          <a:noFill/>
        </p:spPr>
        <p:txBody>
          <a:bodyPr wrap="square" rtlCol="0">
            <a:spAutoFit/>
          </a:bodyPr>
          <a:lstStyle/>
          <a:p>
            <a:pPr marL="182880" indent="-182880"/>
            <a:r>
              <a:rPr lang="en-US" altLang="ko-KR" sz="1050" b="1" baseline="0" dirty="0"/>
              <a:t>1</a:t>
            </a:r>
            <a:r>
              <a:rPr lang="en-US" altLang="ko-KR" sz="1050" b="1" baseline="0" dirty="0" smtClean="0"/>
              <a:t>.	Update </a:t>
            </a:r>
            <a:r>
              <a:rPr lang="en-US" altLang="ko-KR" sz="1050" b="1" baseline="0" dirty="0"/>
              <a:t>TV Software: </a:t>
            </a:r>
            <a:r>
              <a:rPr lang="en-US" altLang="ko-KR" sz="1050" b="1" baseline="0" dirty="0" smtClean="0"/>
              <a:t>Show </a:t>
            </a:r>
            <a:r>
              <a:rPr lang="en-US" altLang="ko-KR" sz="1050" b="1" baseline="0" dirty="0"/>
              <a:t>selected file </a:t>
            </a:r>
            <a:r>
              <a:rPr lang="en-US" altLang="ko-KR" sz="1050" b="1" baseline="0" dirty="0" smtClean="0"/>
              <a:t>name.</a:t>
            </a:r>
            <a:endParaRPr lang="en-US" altLang="ko-KR" sz="1050" b="1" baseline="0" dirty="0"/>
          </a:p>
          <a:p>
            <a:pPr marL="182880" indent="-182880"/>
            <a:r>
              <a:rPr lang="en-US" altLang="ko-KR" sz="1050" b="1" baseline="0" dirty="0"/>
              <a:t>2</a:t>
            </a:r>
            <a:r>
              <a:rPr lang="en-US" altLang="ko-KR" sz="1050" b="1" baseline="0" dirty="0" smtClean="0"/>
              <a:t>.	File area: Show .</a:t>
            </a:r>
            <a:r>
              <a:rPr lang="en-US" altLang="ko-KR" sz="1050" b="1" baseline="0" dirty="0" err="1" smtClean="0"/>
              <a:t>epk</a:t>
            </a:r>
            <a:r>
              <a:rPr lang="en-US" altLang="ko-KR" sz="1050" b="1" baseline="0" dirty="0" smtClean="0"/>
              <a:t> </a:t>
            </a:r>
            <a:r>
              <a:rPr lang="en-US" altLang="ko-KR" sz="1050" b="1" baseline="0" dirty="0"/>
              <a:t>files in USB device </a:t>
            </a:r>
            <a:r>
              <a:rPr lang="en-US" altLang="ko-KR" sz="1050" b="1" baseline="0" dirty="0" smtClean="0"/>
              <a:t>\LG_DTV </a:t>
            </a:r>
            <a:r>
              <a:rPr lang="en-US" altLang="ko-KR" sz="1050" b="1" baseline="0" dirty="0"/>
              <a:t>or </a:t>
            </a:r>
            <a:r>
              <a:rPr lang="en-US" altLang="ko-KR" sz="1050" b="1" baseline="0" dirty="0" smtClean="0"/>
              <a:t>\</a:t>
            </a:r>
            <a:r>
              <a:rPr lang="en-US" altLang="ko-KR" sz="1050" b="1" baseline="0" dirty="0" err="1" smtClean="0"/>
              <a:t>lg_dtv</a:t>
            </a:r>
            <a:r>
              <a:rPr lang="en-US" altLang="ko-KR" sz="1050" b="1" baseline="0" dirty="0" smtClean="0"/>
              <a:t> folder. </a:t>
            </a:r>
            <a:endParaRPr lang="en-US" altLang="ko-KR" sz="1050" b="1" baseline="0" dirty="0"/>
          </a:p>
          <a:p>
            <a:pPr marL="182880" indent="-182880">
              <a:buAutoNum type="arabicPeriod"/>
            </a:pPr>
            <a:endParaRPr lang="ko-KR" altLang="en-US" sz="1050" b="1" baseline="0" dirty="0"/>
          </a:p>
        </p:txBody>
      </p:sp>
      <p:sp>
        <p:nvSpPr>
          <p:cNvPr id="27" name="TextBox 26"/>
          <p:cNvSpPr txBox="1"/>
          <p:nvPr/>
        </p:nvSpPr>
        <p:spPr>
          <a:xfrm>
            <a:off x="850886" y="5545788"/>
            <a:ext cx="5164321" cy="1061829"/>
          </a:xfrm>
          <a:prstGeom prst="rect">
            <a:avLst/>
          </a:prstGeom>
          <a:noFill/>
        </p:spPr>
        <p:txBody>
          <a:bodyPr wrap="square" rtlCol="0">
            <a:spAutoFit/>
          </a:bodyPr>
          <a:lstStyle/>
          <a:p>
            <a:pPr marL="228600" indent="-228600">
              <a:buFontTx/>
              <a:buAutoNum type="arabicPeriod"/>
            </a:pPr>
            <a:r>
              <a:rPr lang="en-US" altLang="ko-KR" sz="1050" b="1" baseline="0" dirty="0">
                <a:ea typeface="GulimChe" pitchFamily="49" charset="-127"/>
              </a:rPr>
              <a:t>Back Key: Return to the previous page (TV Manager main screen).</a:t>
            </a:r>
          </a:p>
          <a:p>
            <a:pPr marL="182880" indent="-182880">
              <a:buAutoNum type="arabicPeriod"/>
            </a:pPr>
            <a:r>
              <a:rPr lang="en-US" altLang="ko-KR" sz="1050" b="1" baseline="0" dirty="0" smtClean="0"/>
              <a:t>Right </a:t>
            </a:r>
            <a:r>
              <a:rPr lang="en-US" altLang="ko-KR" sz="1050" b="1" baseline="0" dirty="0"/>
              <a:t>Key: </a:t>
            </a:r>
            <a:r>
              <a:rPr lang="en-US" altLang="ko-KR" sz="1050" b="1" baseline="0" dirty="0" smtClean="0"/>
              <a:t>Move to file area.</a:t>
            </a:r>
            <a:endParaRPr lang="en-US" altLang="ko-KR" sz="1050" b="1" baseline="0" dirty="0"/>
          </a:p>
          <a:p>
            <a:pPr marL="182880" indent="-182880"/>
            <a:r>
              <a:rPr lang="en-US" altLang="ko-KR" sz="1050" b="1" baseline="0" dirty="0" smtClean="0"/>
              <a:t>3.	Up/Down Key: Move </a:t>
            </a:r>
            <a:r>
              <a:rPr lang="en-US" altLang="ko-KR" sz="1050" b="1" baseline="0" dirty="0"/>
              <a:t>to </a:t>
            </a:r>
            <a:r>
              <a:rPr lang="en-US" altLang="ko-KR" sz="1050" b="1" baseline="0" dirty="0" smtClean="0"/>
              <a:t>“Download Video File(s)” </a:t>
            </a:r>
            <a:r>
              <a:rPr lang="en-US" altLang="ko-KR" sz="1050" b="1" baseline="0" dirty="0"/>
              <a:t>(or “Download </a:t>
            </a:r>
            <a:r>
              <a:rPr lang="en-US" altLang="ko-KR" sz="1050" b="1" baseline="0" dirty="0" err="1"/>
              <a:t>Pro:Idiom</a:t>
            </a:r>
            <a:r>
              <a:rPr lang="en-US" altLang="ko-KR" sz="1050" b="1" baseline="0" dirty="0"/>
              <a:t> </a:t>
            </a:r>
            <a:r>
              <a:rPr lang="en-US" altLang="ko-KR" sz="1050" b="1" baseline="0" dirty="0" smtClean="0"/>
              <a:t>M </a:t>
            </a:r>
            <a:r>
              <a:rPr lang="en-US" altLang="ko-KR" sz="1050" b="1" baseline="0" dirty="0"/>
              <a:t>Key” if .</a:t>
            </a:r>
            <a:r>
              <a:rPr lang="en-US" altLang="ko-KR" sz="1050" b="1" baseline="0" dirty="0" err="1"/>
              <a:t>pim</a:t>
            </a:r>
            <a:r>
              <a:rPr lang="en-US" altLang="ko-KR" sz="1050" b="1" baseline="0" dirty="0"/>
              <a:t> file is present</a:t>
            </a:r>
            <a:r>
              <a:rPr lang="en-US" altLang="ko-KR" sz="1050" b="1" baseline="0" dirty="0" smtClean="0"/>
              <a:t>) or </a:t>
            </a:r>
            <a:r>
              <a:rPr lang="en-US" altLang="ko-KR" sz="1050" b="1" baseline="0" dirty="0"/>
              <a:t>“Update PTC </a:t>
            </a:r>
            <a:r>
              <a:rPr lang="en-US" altLang="ko-KR" sz="1050" b="1" baseline="0" dirty="0" smtClean="0"/>
              <a:t>Software.”</a:t>
            </a:r>
            <a:endParaRPr lang="en-US" altLang="ko-KR" sz="1050" b="1" baseline="0" dirty="0"/>
          </a:p>
          <a:p>
            <a:pPr marL="182880" indent="-182880"/>
            <a:r>
              <a:rPr lang="en-US" altLang="ko-KR" sz="1050" b="1" baseline="0" dirty="0"/>
              <a:t>4</a:t>
            </a:r>
            <a:r>
              <a:rPr lang="en-US" altLang="ko-KR" sz="1050" b="1" baseline="0" dirty="0" smtClean="0"/>
              <a:t>.	File area: Use arrow </a:t>
            </a:r>
            <a:r>
              <a:rPr lang="en-US" altLang="ko-KR" sz="1050" b="1" baseline="0" dirty="0"/>
              <a:t>keys to navigate between files. Press OK (Enter) </a:t>
            </a:r>
            <a:r>
              <a:rPr lang="en-US" altLang="ko-KR" sz="1050" b="1" baseline="0" dirty="0" smtClean="0"/>
              <a:t>on remote to </a:t>
            </a:r>
            <a:r>
              <a:rPr lang="en-US" altLang="ko-KR" sz="1050" b="1" baseline="0" dirty="0"/>
              <a:t>select </a:t>
            </a:r>
            <a:r>
              <a:rPr lang="en-US" altLang="ko-KR" sz="1050" b="1" baseline="0" dirty="0" smtClean="0"/>
              <a:t>file.</a:t>
            </a:r>
            <a:endParaRPr lang="en-US" altLang="ko-KR" sz="1050" b="1" baseline="0" dirty="0"/>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5" y="759138"/>
            <a:ext cx="6333846" cy="3562788"/>
          </a:xfrm>
          <a:prstGeom prst="rect">
            <a:avLst/>
          </a:prstGeom>
        </p:spPr>
      </p:pic>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209" y="997173"/>
            <a:ext cx="2759274" cy="1552092"/>
          </a:xfrm>
          <a:prstGeom prst="rect">
            <a:avLst/>
          </a:prstGeom>
        </p:spPr>
      </p:pic>
      <p:pic>
        <p:nvPicPr>
          <p:cNvPr id="7" name="그림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0623" y="3867811"/>
            <a:ext cx="2738452" cy="1540379"/>
          </a:xfrm>
          <a:prstGeom prst="rect">
            <a:avLst/>
          </a:prstGeom>
        </p:spPr>
      </p:pic>
    </p:spTree>
    <p:extLst>
      <p:ext uri="{BB962C8B-B14F-4D97-AF65-F5344CB8AC3E}">
        <p14:creationId xmlns:p14="http://schemas.microsoft.com/office/powerpoint/2010/main" val="35606630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a:t>
            </a:r>
            <a:r>
              <a:rPr lang="en-US" altLang="ko-KR" sz="2300" baseline="0" dirty="0" err="1" smtClean="0">
                <a:latin typeface="Arial" charset="0"/>
              </a:rPr>
              <a:t>Ez</a:t>
            </a:r>
            <a:r>
              <a:rPr lang="en-US" altLang="ko-KR" sz="2300" baseline="0" dirty="0" smtClean="0">
                <a:latin typeface="Arial" charset="0"/>
              </a:rPr>
              <a:t> Download – Update PTC Software) </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487237"/>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653136"/>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661" y="5737673"/>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39" name="TextBox 47"/>
          <p:cNvSpPr txBox="1">
            <a:spLocks noChangeArrowheads="1"/>
          </p:cNvSpPr>
          <p:nvPr/>
        </p:nvSpPr>
        <p:spPr bwMode="auto">
          <a:xfrm>
            <a:off x="6411118" y="2866857"/>
            <a:ext cx="2643664" cy="600164"/>
          </a:xfrm>
          <a:prstGeom prst="rect">
            <a:avLst/>
          </a:prstGeom>
          <a:noFill/>
          <a:ln w="38100">
            <a:solidFill>
              <a:srgbClr val="FF0000"/>
            </a:solidFill>
            <a:miter lim="800000"/>
            <a:headEnd/>
            <a:tailEnd/>
          </a:ln>
        </p:spPr>
        <p:txBody>
          <a:bodyPr wrap="square">
            <a:spAutoFit/>
          </a:bodyPr>
          <a:lstStyle/>
          <a:p>
            <a:pPr marL="91440" latinLnBrk="1"/>
            <a:r>
              <a:rPr kumimoji="1" lang="en-US" altLang="ko-KR" sz="1100" b="1" baseline="0" dirty="0">
                <a:ea typeface="Dotum" pitchFamily="34" charset="-127"/>
                <a:cs typeface="Arial" charset="0"/>
              </a:rPr>
              <a:t>You can select “None” or </a:t>
            </a:r>
            <a:r>
              <a:rPr kumimoji="1" lang="en-US" altLang="ko-KR" sz="1100" b="1" baseline="0" dirty="0" smtClean="0">
                <a:ea typeface="Dotum" pitchFamily="34" charset="-127"/>
                <a:cs typeface="Arial" charset="0"/>
              </a:rPr>
              <a:t>“.txt</a:t>
            </a:r>
            <a:r>
              <a:rPr kumimoji="1" lang="en-US" altLang="ko-KR" sz="1100" b="1" baseline="0" dirty="0">
                <a:ea typeface="Dotum" pitchFamily="34" charset="-127"/>
                <a:cs typeface="Arial" charset="0"/>
              </a:rPr>
              <a:t>” </a:t>
            </a:r>
            <a:r>
              <a:rPr kumimoji="1" lang="en-US" altLang="ko-KR" sz="1100" b="1" baseline="0" dirty="0" smtClean="0">
                <a:ea typeface="Dotum" pitchFamily="34" charset="-127"/>
                <a:cs typeface="Arial" charset="0"/>
              </a:rPr>
              <a:t/>
            </a:r>
            <a:br>
              <a:rPr kumimoji="1" lang="en-US" altLang="ko-KR" sz="1100" b="1" baseline="0" dirty="0" smtClean="0">
                <a:ea typeface="Dotum" pitchFamily="34" charset="-127"/>
                <a:cs typeface="Arial" charset="0"/>
              </a:rPr>
            </a:br>
            <a:r>
              <a:rPr kumimoji="1" lang="en-US" altLang="ko-KR" sz="1100" b="1" baseline="0" dirty="0" smtClean="0">
                <a:ea typeface="Dotum" pitchFamily="34" charset="-127"/>
                <a:cs typeface="Arial" charset="0"/>
              </a:rPr>
              <a:t>file</a:t>
            </a:r>
            <a:r>
              <a:rPr kumimoji="1" lang="en-US" altLang="ko-KR" sz="1100" b="1" baseline="0" dirty="0">
                <a:ea typeface="Dotum" pitchFamily="34" charset="-127"/>
                <a:cs typeface="Arial" charset="0"/>
              </a:rPr>
              <a:t>. When you select </a:t>
            </a:r>
            <a:r>
              <a:rPr kumimoji="1" lang="en-US" altLang="ko-KR" sz="1100" b="1" baseline="0" dirty="0" smtClean="0">
                <a:ea typeface="Dotum" pitchFamily="34" charset="-127"/>
                <a:cs typeface="Arial" charset="0"/>
              </a:rPr>
              <a:t>“None,” </a:t>
            </a:r>
            <a:r>
              <a:rPr kumimoji="1" lang="en-US" altLang="ko-KR" sz="1100" b="1" baseline="0" dirty="0">
                <a:ea typeface="Dotum" pitchFamily="34" charset="-127"/>
                <a:cs typeface="Arial" charset="0"/>
              </a:rPr>
              <a:t>PTC software is not updated.</a:t>
            </a:r>
          </a:p>
        </p:txBody>
      </p:sp>
      <p:cxnSp>
        <p:nvCxnSpPr>
          <p:cNvPr id="40" name="Shape 33"/>
          <p:cNvCxnSpPr/>
          <p:nvPr/>
        </p:nvCxnSpPr>
        <p:spPr>
          <a:xfrm rot="5400000">
            <a:off x="7556149" y="2697455"/>
            <a:ext cx="338803" cy="1"/>
          </a:xfrm>
          <a:prstGeom prst="bentConnector3">
            <a:avLst>
              <a:gd name="adj1" fmla="val 5000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82"/>
          <p:cNvSpPr>
            <a:spLocks noChangeArrowheads="1"/>
          </p:cNvSpPr>
          <p:nvPr/>
        </p:nvSpPr>
        <p:spPr bwMode="auto">
          <a:xfrm>
            <a:off x="6328013" y="5409958"/>
            <a:ext cx="2809875" cy="1039388"/>
          </a:xfrm>
          <a:prstGeom prst="rect">
            <a:avLst/>
          </a:prstGeom>
          <a:noFill/>
          <a:ln w="9525" algn="ctr">
            <a:noFill/>
            <a:miter lim="800000"/>
            <a:headEnd/>
            <a:tailEnd/>
          </a:ln>
        </p:spPr>
        <p:txBody>
          <a:bodyPr lIns="92075" tIns="46038" rIns="92075" bIns="46038">
            <a:spAutoFit/>
          </a:bodyPr>
          <a:lstStyle/>
          <a:p>
            <a:pPr marL="182880" indent="-182880" defTabSz="762000" latinLnBrk="1">
              <a:buFontTx/>
              <a:buAutoNum type="arabicPeriod"/>
            </a:pPr>
            <a:r>
              <a:rPr kumimoji="1" lang="en-US" altLang="ko-KR" sz="1050" b="1" baseline="0" dirty="0">
                <a:ea typeface="Dotum" pitchFamily="34" charset="-127"/>
                <a:cs typeface="Arial" charset="0"/>
              </a:rPr>
              <a:t>When download is </a:t>
            </a:r>
            <a:r>
              <a:rPr kumimoji="1" lang="en-US" altLang="ko-KR" sz="1050" b="1" baseline="0" dirty="0" smtClean="0">
                <a:ea typeface="Dotum" pitchFamily="34" charset="-127"/>
                <a:cs typeface="Arial" charset="0"/>
              </a:rPr>
              <a:t>complete, </a:t>
            </a:r>
            <a:r>
              <a:rPr kumimoji="1" lang="en-US" altLang="ko-KR" sz="1050" b="1" baseline="0" dirty="0">
                <a:ea typeface="Dotum" pitchFamily="34" charset="-127"/>
                <a:cs typeface="Arial" charset="0"/>
              </a:rPr>
              <a:t>the TV will </a:t>
            </a:r>
            <a:r>
              <a:rPr kumimoji="1" lang="en-US" altLang="ko-KR" sz="1050" b="1" baseline="0" dirty="0" smtClean="0">
                <a:ea typeface="Dotum" pitchFamily="34" charset="-127"/>
                <a:cs typeface="Arial" charset="0"/>
              </a:rPr>
              <a:t>automatically reboot</a:t>
            </a:r>
            <a:r>
              <a:rPr kumimoji="1" lang="en-US" altLang="ko-KR" sz="1050" b="1" baseline="0" dirty="0">
                <a:ea typeface="Dotum" pitchFamily="34" charset="-127"/>
                <a:cs typeface="Arial" charset="0"/>
              </a:rPr>
              <a:t>.</a:t>
            </a:r>
          </a:p>
          <a:p>
            <a:pPr marL="182880" indent="-182880" defTabSz="762000" latinLnBrk="1">
              <a:buFontTx/>
              <a:buAutoNum type="arabicPeriod"/>
            </a:pPr>
            <a:r>
              <a:rPr kumimoji="1" lang="en-US" altLang="ko-KR" sz="1050" b="1" baseline="0" dirty="0">
                <a:ea typeface="Dotum" pitchFamily="34" charset="-127"/>
                <a:cs typeface="Arial" charset="0"/>
              </a:rPr>
              <a:t>If there are no PTC software files, the screen will show: “No PTC software files on selected USB device.”</a:t>
            </a:r>
          </a:p>
          <a:p>
            <a:pPr marL="182880" indent="-182880" defTabSz="762000" latinLnBrk="1"/>
            <a:endParaRPr kumimoji="1" lang="en-US" altLang="ko-KR" sz="900" b="1" baseline="0" dirty="0">
              <a:ea typeface="GulimChe" pitchFamily="49" charset="-127"/>
            </a:endParaRPr>
          </a:p>
        </p:txBody>
      </p:sp>
      <p:sp>
        <p:nvSpPr>
          <p:cNvPr id="29" name="TextBox 28"/>
          <p:cNvSpPr txBox="1"/>
          <p:nvPr/>
        </p:nvSpPr>
        <p:spPr>
          <a:xfrm>
            <a:off x="891116" y="4725144"/>
            <a:ext cx="5080663" cy="415498"/>
          </a:xfrm>
          <a:prstGeom prst="rect">
            <a:avLst/>
          </a:prstGeom>
          <a:noFill/>
        </p:spPr>
        <p:txBody>
          <a:bodyPr wrap="square" rtlCol="0">
            <a:spAutoFit/>
          </a:bodyPr>
          <a:lstStyle/>
          <a:p>
            <a:pPr marL="182880" indent="-182880"/>
            <a:r>
              <a:rPr lang="en-US" altLang="ko-KR" sz="1050" b="1" baseline="0" dirty="0" smtClean="0"/>
              <a:t>1.	Update PTC Software: Show </a:t>
            </a:r>
            <a:r>
              <a:rPr lang="en-US" altLang="ko-KR" sz="1050" b="1" baseline="0" dirty="0"/>
              <a:t>selected file </a:t>
            </a:r>
            <a:r>
              <a:rPr lang="en-US" altLang="ko-KR" sz="1050" b="1" baseline="0" dirty="0" smtClean="0"/>
              <a:t>name.</a:t>
            </a:r>
            <a:endParaRPr lang="en-US" altLang="ko-KR" sz="1050" b="1" baseline="0" dirty="0"/>
          </a:p>
          <a:p>
            <a:pPr marL="182880" indent="-182880"/>
            <a:r>
              <a:rPr lang="en-US" altLang="ko-KR" sz="1050" b="1" baseline="0" dirty="0" smtClean="0"/>
              <a:t>2.	File area: Show </a:t>
            </a:r>
            <a:r>
              <a:rPr lang="en-US" altLang="ko-KR" sz="1050" b="1" baseline="0" dirty="0"/>
              <a:t>.</a:t>
            </a:r>
            <a:r>
              <a:rPr lang="en-US" altLang="ko-KR" sz="1050" b="1" baseline="0" dirty="0" smtClean="0"/>
              <a:t>txt </a:t>
            </a:r>
            <a:r>
              <a:rPr lang="en-US" altLang="ko-KR" sz="1050" b="1" baseline="0" dirty="0"/>
              <a:t>files in USB device </a:t>
            </a:r>
            <a:r>
              <a:rPr lang="en-US" altLang="ko-KR" sz="1050" b="1" baseline="0" dirty="0" smtClean="0"/>
              <a:t>\LG_DTV </a:t>
            </a:r>
            <a:r>
              <a:rPr lang="en-US" altLang="ko-KR" sz="1050" b="1" baseline="0" dirty="0"/>
              <a:t>or </a:t>
            </a:r>
            <a:r>
              <a:rPr lang="en-US" altLang="ko-KR" sz="1050" b="1" baseline="0" dirty="0" smtClean="0"/>
              <a:t>\</a:t>
            </a:r>
            <a:r>
              <a:rPr lang="en-US" altLang="ko-KR" sz="1050" b="1" baseline="0" dirty="0" err="1" smtClean="0"/>
              <a:t>lg_dtv</a:t>
            </a:r>
            <a:r>
              <a:rPr lang="en-US" altLang="ko-KR" sz="1050" b="1" baseline="0" dirty="0" smtClean="0"/>
              <a:t> folder.</a:t>
            </a:r>
            <a:endParaRPr lang="en-US" altLang="ko-KR" sz="1050" b="1" baseline="0" dirty="0"/>
          </a:p>
        </p:txBody>
      </p:sp>
      <p:sp>
        <p:nvSpPr>
          <p:cNvPr id="24" name="TextBox 23"/>
          <p:cNvSpPr txBox="1"/>
          <p:nvPr/>
        </p:nvSpPr>
        <p:spPr>
          <a:xfrm>
            <a:off x="919847" y="5625098"/>
            <a:ext cx="5164321" cy="900246"/>
          </a:xfrm>
          <a:prstGeom prst="rect">
            <a:avLst/>
          </a:prstGeom>
          <a:noFill/>
        </p:spPr>
        <p:txBody>
          <a:bodyPr wrap="square" rtlCol="0">
            <a:spAutoFit/>
          </a:bodyPr>
          <a:lstStyle/>
          <a:p>
            <a:pPr marL="228600" indent="-228600">
              <a:buFontTx/>
              <a:buAutoNum type="arabicPeriod"/>
            </a:pPr>
            <a:r>
              <a:rPr lang="en-US" altLang="ko-KR" sz="1050" b="1" baseline="0" dirty="0" smtClean="0">
                <a:ea typeface="GulimChe" pitchFamily="49" charset="-127"/>
              </a:rPr>
              <a:t>Back </a:t>
            </a:r>
            <a:r>
              <a:rPr lang="en-US" altLang="ko-KR" sz="1050" b="1" baseline="0" dirty="0">
                <a:ea typeface="GulimChe" pitchFamily="49" charset="-127"/>
              </a:rPr>
              <a:t>Key: Return to the previous page (TV Manager main screen).</a:t>
            </a:r>
          </a:p>
          <a:p>
            <a:pPr marL="182880" indent="-182880">
              <a:buAutoNum type="arabicPeriod"/>
            </a:pPr>
            <a:r>
              <a:rPr lang="en-US" altLang="ko-KR" sz="1050" b="1" baseline="0" dirty="0" smtClean="0"/>
              <a:t>Right </a:t>
            </a:r>
            <a:r>
              <a:rPr lang="en-US" altLang="ko-KR" sz="1050" b="1" baseline="0" dirty="0"/>
              <a:t>Key: </a:t>
            </a:r>
            <a:r>
              <a:rPr lang="en-US" altLang="ko-KR" sz="1050" b="1" baseline="0" dirty="0" smtClean="0"/>
              <a:t>Move to file area.</a:t>
            </a:r>
            <a:endParaRPr lang="en-US" altLang="ko-KR" sz="1050" b="1" baseline="0" dirty="0"/>
          </a:p>
          <a:p>
            <a:pPr marL="182880" indent="-182880"/>
            <a:r>
              <a:rPr lang="en-US" altLang="ko-KR" sz="1050" b="1" baseline="0" dirty="0" smtClean="0"/>
              <a:t>3.	Up Key: Move </a:t>
            </a:r>
            <a:r>
              <a:rPr lang="en-US" altLang="ko-KR" sz="1050" b="1" baseline="0" dirty="0"/>
              <a:t>to </a:t>
            </a:r>
            <a:r>
              <a:rPr lang="en-US" altLang="ko-KR" sz="1050" b="1" baseline="0" dirty="0" smtClean="0"/>
              <a:t>“Update TV software.”</a:t>
            </a:r>
            <a:endParaRPr lang="en-US" altLang="ko-KR" sz="1050" b="1" baseline="0" dirty="0"/>
          </a:p>
          <a:p>
            <a:pPr marL="182880" indent="-182880"/>
            <a:r>
              <a:rPr lang="en-US" altLang="ko-KR" sz="1050" b="1" baseline="0" dirty="0" smtClean="0"/>
              <a:t>4.	File area: Use arrow </a:t>
            </a:r>
            <a:r>
              <a:rPr lang="en-US" altLang="ko-KR" sz="1050" b="1" baseline="0" dirty="0"/>
              <a:t>keys to navigate between files. Press OK (Enter) </a:t>
            </a:r>
            <a:r>
              <a:rPr lang="en-US" altLang="ko-KR" sz="1050" b="1" baseline="0" dirty="0" smtClean="0"/>
              <a:t>on remote to </a:t>
            </a:r>
            <a:r>
              <a:rPr lang="en-US" altLang="ko-KR" sz="1050" b="1" baseline="0" dirty="0"/>
              <a:t>select </a:t>
            </a:r>
            <a:r>
              <a:rPr lang="en-US" altLang="ko-KR" sz="1050" b="1" baseline="0" dirty="0" smtClean="0"/>
              <a:t>file.</a:t>
            </a:r>
            <a:endParaRPr lang="en-US" altLang="ko-KR" sz="1050" b="1" baseline="0"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2" y="910328"/>
            <a:ext cx="6270387" cy="3527093"/>
          </a:xfrm>
          <a:prstGeom prst="rect">
            <a:avLst/>
          </a:prstGeom>
        </p:spPr>
      </p:pic>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4032" y="984641"/>
            <a:ext cx="2775043" cy="1560962"/>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814" y="3833641"/>
            <a:ext cx="2767051" cy="1556466"/>
          </a:xfrm>
          <a:prstGeom prst="rect">
            <a:avLst/>
          </a:prstGeom>
        </p:spPr>
      </p:pic>
    </p:spTree>
    <p:extLst>
      <p:ext uri="{BB962C8B-B14F-4D97-AF65-F5344CB8AC3E}">
        <p14:creationId xmlns:p14="http://schemas.microsoft.com/office/powerpoint/2010/main" val="40514195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a:t>
            </a:r>
            <a:r>
              <a:rPr lang="en-US" altLang="ko-KR" sz="2300" baseline="0" dirty="0" err="1" smtClean="0">
                <a:latin typeface="Arial" charset="0"/>
              </a:rPr>
              <a:t>Ez</a:t>
            </a:r>
            <a:r>
              <a:rPr lang="en-US" altLang="ko-KR" sz="2300" baseline="0" dirty="0" smtClean="0">
                <a:latin typeface="Arial" charset="0"/>
              </a:rPr>
              <a:t> Download – Download/Update) </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589240"/>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725144"/>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661" y="5809681"/>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3" name="TextBox 47"/>
          <p:cNvSpPr txBox="1">
            <a:spLocks noChangeArrowheads="1"/>
          </p:cNvSpPr>
          <p:nvPr/>
        </p:nvSpPr>
        <p:spPr bwMode="auto">
          <a:xfrm>
            <a:off x="6403717" y="3633082"/>
            <a:ext cx="2643664" cy="261610"/>
          </a:xfrm>
          <a:prstGeom prst="rect">
            <a:avLst/>
          </a:prstGeom>
          <a:noFill/>
          <a:ln w="38100">
            <a:solidFill>
              <a:srgbClr val="FF0000"/>
            </a:solidFill>
            <a:miter lim="800000"/>
            <a:headEnd/>
            <a:tailEnd/>
          </a:ln>
        </p:spPr>
        <p:txBody>
          <a:bodyPr wrap="square">
            <a:spAutoFit/>
          </a:bodyPr>
          <a:lstStyle/>
          <a:p>
            <a:pPr marL="228600" indent="-228600" latinLnBrk="1"/>
            <a:r>
              <a:rPr kumimoji="1" lang="en-US" altLang="ko-KR" sz="1100" b="1" baseline="0" dirty="0" smtClean="0">
                <a:ea typeface="Dotum" pitchFamily="34" charset="-127"/>
                <a:cs typeface="Arial" charset="0"/>
              </a:rPr>
              <a:t>You can view </a:t>
            </a:r>
            <a:r>
              <a:rPr kumimoji="1" lang="en-US" altLang="ko-KR" sz="1100" b="1" baseline="0" dirty="0">
                <a:ea typeface="Dotum" pitchFamily="34" charset="-127"/>
                <a:cs typeface="Arial" charset="0"/>
              </a:rPr>
              <a:t>update in real time</a:t>
            </a:r>
            <a:r>
              <a:rPr kumimoji="1" lang="en-US" altLang="ko-KR" sz="1100" b="1" baseline="0" dirty="0" smtClean="0">
                <a:ea typeface="Dotum" pitchFamily="34" charset="-127"/>
                <a:cs typeface="Arial" charset="0"/>
              </a:rPr>
              <a:t>.</a:t>
            </a:r>
            <a:endParaRPr kumimoji="1" lang="en-US" altLang="ko-KR" sz="1100" b="1" baseline="0" dirty="0">
              <a:solidFill>
                <a:srgbClr val="FF0000"/>
              </a:solidFill>
              <a:ea typeface="Dotum" pitchFamily="34" charset="-127"/>
              <a:cs typeface="Arial" charset="0"/>
            </a:endParaRPr>
          </a:p>
        </p:txBody>
      </p:sp>
      <p:cxnSp>
        <p:nvCxnSpPr>
          <p:cNvPr id="27" name="Shape 33"/>
          <p:cNvCxnSpPr/>
          <p:nvPr/>
        </p:nvCxnSpPr>
        <p:spPr>
          <a:xfrm rot="5400000">
            <a:off x="7338058" y="3238824"/>
            <a:ext cx="795077" cy="3"/>
          </a:xfrm>
          <a:prstGeom prst="bentConnector3">
            <a:avLst>
              <a:gd name="adj1" fmla="val 5000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91116" y="4581128"/>
            <a:ext cx="5080663" cy="738664"/>
          </a:xfrm>
          <a:prstGeom prst="rect">
            <a:avLst/>
          </a:prstGeom>
          <a:noFill/>
        </p:spPr>
        <p:txBody>
          <a:bodyPr wrap="square" rtlCol="0">
            <a:spAutoFit/>
          </a:bodyPr>
          <a:lstStyle/>
          <a:p>
            <a:pPr marL="182880" indent="-182880"/>
            <a:r>
              <a:rPr lang="en-US" altLang="ko-KR" sz="1050" b="1" baseline="0" dirty="0"/>
              <a:t>1</a:t>
            </a:r>
            <a:r>
              <a:rPr lang="en-US" altLang="ko-KR" sz="1050" b="1" baseline="0" dirty="0" smtClean="0"/>
              <a:t>.	Download Button: Select to initiate downloads/updates with the files you selected. For file types where no file (i.e., “None”) has been selected, there is no download/update. When </a:t>
            </a:r>
            <a:r>
              <a:rPr lang="en-US" altLang="ko-KR" sz="1050" b="1" baseline="0" dirty="0"/>
              <a:t>you </a:t>
            </a:r>
            <a:r>
              <a:rPr lang="en-US" altLang="ko-KR" sz="1050" b="1" baseline="0" dirty="0" smtClean="0"/>
              <a:t>select Download, </a:t>
            </a:r>
            <a:r>
              <a:rPr lang="en-US" altLang="ko-KR" sz="1050" b="1" baseline="0" dirty="0"/>
              <a:t>panel is changed to real time progress </a:t>
            </a:r>
            <a:r>
              <a:rPr lang="en-US" altLang="ko-KR" sz="1050" b="1" baseline="0" dirty="0" smtClean="0"/>
              <a:t>screen.</a:t>
            </a:r>
            <a:endParaRPr lang="en-US" altLang="ko-KR" sz="1050" b="1" baseline="0" dirty="0"/>
          </a:p>
        </p:txBody>
      </p:sp>
      <p:sp>
        <p:nvSpPr>
          <p:cNvPr id="22" name="TextBox 21"/>
          <p:cNvSpPr txBox="1"/>
          <p:nvPr/>
        </p:nvSpPr>
        <p:spPr>
          <a:xfrm>
            <a:off x="934107" y="5841318"/>
            <a:ext cx="5452353" cy="253916"/>
          </a:xfrm>
          <a:prstGeom prst="rect">
            <a:avLst/>
          </a:prstGeom>
          <a:noFill/>
        </p:spPr>
        <p:txBody>
          <a:bodyPr wrap="square" rtlCol="0">
            <a:spAutoFit/>
          </a:bodyPr>
          <a:lstStyle/>
          <a:p>
            <a:r>
              <a:rPr lang="en-US" altLang="ko-KR" sz="1050" b="1" baseline="0" dirty="0" smtClean="0"/>
              <a:t>All keys are not working while downloading.</a:t>
            </a: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4709" y="1264871"/>
            <a:ext cx="2768511" cy="1557288"/>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64" y="912037"/>
            <a:ext cx="6196306" cy="3485422"/>
          </a:xfrm>
          <a:prstGeom prst="rect">
            <a:avLst/>
          </a:prstGeom>
        </p:spPr>
      </p:pic>
    </p:spTree>
    <p:extLst>
      <p:ext uri="{BB962C8B-B14F-4D97-AF65-F5344CB8AC3E}">
        <p14:creationId xmlns:p14="http://schemas.microsoft.com/office/powerpoint/2010/main" val="41417134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75000" lnSpcReduction="200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a:t>
            </a:r>
            <a:r>
              <a:rPr lang="en-US" altLang="ko-KR" sz="2300" baseline="0" dirty="0" err="1" smtClean="0">
                <a:latin typeface="Arial" charset="0"/>
              </a:rPr>
              <a:t>Ez</a:t>
            </a:r>
            <a:r>
              <a:rPr lang="en-US" altLang="ko-KR" sz="2300" baseline="0" dirty="0" smtClean="0">
                <a:latin typeface="Arial" charset="0"/>
              </a:rPr>
              <a:t> Download – Download/Update Successful/Complete) </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293239"/>
              <a:ext cx="6120680" cy="2403852"/>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301208"/>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484092"/>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300" b="1" dirty="0" smtClean="0">
                <a:ea typeface="GulimChe" pitchFamily="49" charset="-127"/>
              </a:rPr>
              <a:t>Screen</a:t>
            </a:r>
            <a:endParaRPr lang="en-US" altLang="ko-KR" sz="1300" b="1" dirty="0">
              <a:ea typeface="GulimChe" pitchFamily="49" charset="-127"/>
            </a:endParaRPr>
          </a:p>
          <a:p>
            <a:pPr algn="ctr" defTabSz="762000" latinLnBrk="1"/>
            <a:r>
              <a:rPr lang="en-US" altLang="ko-KR" sz="1300" b="1" dirty="0" smtClean="0">
                <a:ea typeface="GulimChe" pitchFamily="49" charset="-127"/>
              </a:rPr>
              <a:t>Explanation</a:t>
            </a:r>
            <a:endParaRPr lang="en-US" altLang="ko-KR" sz="1300" b="1" dirty="0">
              <a:ea typeface="GulimChe" pitchFamily="49" charset="-127"/>
            </a:endParaRPr>
          </a:p>
        </p:txBody>
      </p:sp>
      <p:sp>
        <p:nvSpPr>
          <p:cNvPr id="26" name="AutoShape 53"/>
          <p:cNvSpPr>
            <a:spLocks noChangeArrowheads="1"/>
          </p:cNvSpPr>
          <p:nvPr/>
        </p:nvSpPr>
        <p:spPr bwMode="auto">
          <a:xfrm>
            <a:off x="193661" y="5517232"/>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3" name="TextBox 47"/>
          <p:cNvSpPr txBox="1">
            <a:spLocks noChangeArrowheads="1"/>
          </p:cNvSpPr>
          <p:nvPr/>
        </p:nvSpPr>
        <p:spPr bwMode="auto">
          <a:xfrm>
            <a:off x="6403717" y="4528249"/>
            <a:ext cx="2643664" cy="615553"/>
          </a:xfrm>
          <a:prstGeom prst="rect">
            <a:avLst/>
          </a:prstGeom>
          <a:noFill/>
          <a:ln w="38100">
            <a:solidFill>
              <a:srgbClr val="FF0000"/>
            </a:solidFill>
            <a:miter lim="800000"/>
            <a:headEnd/>
            <a:tailEnd/>
          </a:ln>
        </p:spPr>
        <p:txBody>
          <a:bodyPr wrap="square">
            <a:spAutoFit/>
          </a:bodyPr>
          <a:lstStyle/>
          <a:p>
            <a:pPr marL="45720" latinLnBrk="1"/>
            <a:r>
              <a:rPr kumimoji="1" lang="en-US" altLang="ko-KR" sz="800" b="1" baseline="0" dirty="0">
                <a:ea typeface="Gulim" pitchFamily="34" charset="-127"/>
                <a:cs typeface="Arial" charset="0"/>
              </a:rPr>
              <a:t>If one or </a:t>
            </a:r>
            <a:r>
              <a:rPr kumimoji="1" lang="en-US" altLang="ko-KR" sz="800" b="1" baseline="0" dirty="0" smtClean="0">
                <a:ea typeface="Gulim" pitchFamily="34" charset="-127"/>
                <a:cs typeface="Arial" charset="0"/>
              </a:rPr>
              <a:t>more (but not all) </a:t>
            </a:r>
            <a:r>
              <a:rPr kumimoji="1" lang="en-US" altLang="ko-KR" sz="800" b="1" baseline="0" dirty="0">
                <a:ea typeface="Gulim" pitchFamily="34" charset="-127"/>
                <a:cs typeface="Arial" charset="0"/>
              </a:rPr>
              <a:t>of </a:t>
            </a:r>
            <a:r>
              <a:rPr kumimoji="1" lang="en-US" altLang="ko-KR" sz="800" b="1" baseline="0" dirty="0" smtClean="0">
                <a:ea typeface="Gulim" pitchFamily="34" charset="-127"/>
                <a:cs typeface="Arial" charset="0"/>
              </a:rPr>
              <a:t>the updates </a:t>
            </a:r>
            <a:r>
              <a:rPr kumimoji="1" lang="en-US" altLang="ko-KR" sz="800" b="1" baseline="0" dirty="0">
                <a:ea typeface="Gulim" pitchFamily="34" charset="-127"/>
                <a:cs typeface="Arial" charset="0"/>
              </a:rPr>
              <a:t>fails, the pop-up banner indicates: “One or more updates could not be completed successfully. Please try </a:t>
            </a:r>
            <a:r>
              <a:rPr kumimoji="1" lang="en-US" altLang="ko-KR" sz="800" b="1" baseline="0" dirty="0" smtClean="0">
                <a:ea typeface="Gulim" pitchFamily="34" charset="-127"/>
                <a:cs typeface="Arial" charset="0"/>
              </a:rPr>
              <a:t>again. The TV will reboot in 5 seconds </a:t>
            </a:r>
            <a:r>
              <a:rPr kumimoji="1" lang="en-US" altLang="ko-KR" sz="1000" b="1" baseline="0" dirty="0" smtClean="0">
                <a:ea typeface="Gulim" pitchFamily="34" charset="-127"/>
                <a:cs typeface="Arial" charset="0"/>
              </a:rPr>
              <a:t>”</a:t>
            </a:r>
          </a:p>
        </p:txBody>
      </p:sp>
      <p:sp>
        <p:nvSpPr>
          <p:cNvPr id="30" name="TextBox 47"/>
          <p:cNvSpPr txBox="1">
            <a:spLocks noChangeArrowheads="1"/>
          </p:cNvSpPr>
          <p:nvPr/>
        </p:nvSpPr>
        <p:spPr bwMode="auto">
          <a:xfrm>
            <a:off x="6403234" y="2298354"/>
            <a:ext cx="2549412" cy="246221"/>
          </a:xfrm>
          <a:prstGeom prst="rect">
            <a:avLst/>
          </a:prstGeom>
          <a:noFill/>
          <a:ln w="9525">
            <a:solidFill>
              <a:schemeClr val="tx1"/>
            </a:solidFill>
            <a:miter lim="800000"/>
            <a:headEnd/>
            <a:tailEnd/>
          </a:ln>
        </p:spPr>
        <p:txBody>
          <a:bodyPr wrap="square">
            <a:spAutoFit/>
          </a:bodyPr>
          <a:lstStyle/>
          <a:p>
            <a:pPr marL="228600" indent="-228600" latinLnBrk="1"/>
            <a:r>
              <a:rPr kumimoji="1" lang="en-US" altLang="ko-KR" sz="1000" b="1" baseline="0" dirty="0" smtClean="0">
                <a:ea typeface="Gulim" pitchFamily="34" charset="-127"/>
                <a:cs typeface="Arial" charset="0"/>
              </a:rPr>
              <a:t> </a:t>
            </a:r>
            <a:r>
              <a:rPr kumimoji="1" lang="en-US" altLang="ko-KR" sz="1000" b="1" baseline="0" dirty="0">
                <a:ea typeface="Gulim" pitchFamily="34" charset="-127"/>
                <a:cs typeface="Arial" charset="0"/>
              </a:rPr>
              <a:t>This TV will reboot in 5 second(s).</a:t>
            </a:r>
          </a:p>
        </p:txBody>
      </p:sp>
      <p:sp>
        <p:nvSpPr>
          <p:cNvPr id="41" name="TextBox 40"/>
          <p:cNvSpPr txBox="1"/>
          <p:nvPr/>
        </p:nvSpPr>
        <p:spPr>
          <a:xfrm>
            <a:off x="899592" y="4437112"/>
            <a:ext cx="5080663" cy="577081"/>
          </a:xfrm>
          <a:prstGeom prst="rect">
            <a:avLst/>
          </a:prstGeom>
          <a:noFill/>
        </p:spPr>
        <p:txBody>
          <a:bodyPr wrap="square" rtlCol="0">
            <a:spAutoFit/>
          </a:bodyPr>
          <a:lstStyle/>
          <a:p>
            <a:pPr marL="228600" indent="-228600">
              <a:buAutoNum type="arabicPeriod"/>
            </a:pPr>
            <a:r>
              <a:rPr lang="en-US" altLang="ko-KR" sz="1050" b="1" baseline="0" dirty="0" smtClean="0"/>
              <a:t>Successful </a:t>
            </a:r>
            <a:r>
              <a:rPr lang="en-US" altLang="ko-KR" sz="1050" b="1" baseline="0" dirty="0"/>
              <a:t>update is applied when TV is rebooted. </a:t>
            </a:r>
            <a:endParaRPr lang="en-US" altLang="ko-KR" sz="1050" b="1" baseline="0" dirty="0" smtClean="0"/>
          </a:p>
          <a:p>
            <a:pPr marL="228600" indent="-228600">
              <a:buFontTx/>
              <a:buAutoNum type="arabicPeriod"/>
            </a:pPr>
            <a:r>
              <a:rPr lang="en-US" altLang="ko-KR" sz="1050" b="1" baseline="0" dirty="0"/>
              <a:t>the TV will reboot 5 seconds after the last file is downloaded. </a:t>
            </a:r>
            <a:endParaRPr lang="en-US" altLang="ko-KR" sz="1050" b="1" baseline="0" dirty="0" smtClean="0"/>
          </a:p>
          <a:p>
            <a:pPr marL="228600" indent="-228600">
              <a:buAutoNum type="arabicPeriod"/>
            </a:pPr>
            <a:r>
              <a:rPr lang="en-US" altLang="ko-KR" sz="1050" b="1" baseline="0" dirty="0" smtClean="0"/>
              <a:t>If </a:t>
            </a:r>
            <a:r>
              <a:rPr lang="en-US" altLang="ko-KR" sz="1050" b="1" baseline="0" dirty="0"/>
              <a:t>the </a:t>
            </a:r>
            <a:r>
              <a:rPr lang="en-US" altLang="ko-KR" sz="1050" b="1" baseline="0" dirty="0" err="1"/>
              <a:t>Ez</a:t>
            </a:r>
            <a:r>
              <a:rPr lang="en-US" altLang="ko-KR" sz="1050" b="1" baseline="0" dirty="0"/>
              <a:t> Download contains a PTC update, TV is reboot </a:t>
            </a:r>
            <a:r>
              <a:rPr lang="en-US" altLang="ko-KR" sz="1050" b="1" baseline="0" dirty="0" smtClean="0"/>
              <a:t>focused.</a:t>
            </a:r>
          </a:p>
        </p:txBody>
      </p:sp>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3186" y="2948185"/>
            <a:ext cx="2730501" cy="1535907"/>
          </a:xfrm>
          <a:prstGeom prst="rect">
            <a:avLst/>
          </a:prstGeom>
        </p:spPr>
      </p:pic>
      <p:pic>
        <p:nvPicPr>
          <p:cNvPr id="5" name="그림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2197" y="784923"/>
            <a:ext cx="2737656" cy="1539932"/>
          </a:xfrm>
          <a:prstGeom prst="rect">
            <a:avLst/>
          </a:prstGeom>
        </p:spPr>
      </p:pic>
      <p:pic>
        <p:nvPicPr>
          <p:cNvPr id="6" name="그림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11" y="735011"/>
            <a:ext cx="6302091" cy="3544926"/>
          </a:xfrm>
          <a:prstGeom prst="rect">
            <a:avLst/>
          </a:prstGeom>
        </p:spPr>
      </p:pic>
    </p:spTree>
    <p:extLst>
      <p:ext uri="{BB962C8B-B14F-4D97-AF65-F5344CB8AC3E}">
        <p14:creationId xmlns:p14="http://schemas.microsoft.com/office/powerpoint/2010/main" val="7378390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a:t>
            </a:r>
            <a:r>
              <a:rPr lang="en-US" altLang="ko-KR" sz="2300" baseline="0" dirty="0" err="1" smtClean="0">
                <a:latin typeface="Arial" charset="0"/>
              </a:rPr>
              <a:t>Ez</a:t>
            </a:r>
            <a:r>
              <a:rPr lang="en-US" altLang="ko-KR" sz="2300" baseline="0" dirty="0" smtClean="0">
                <a:latin typeface="Arial" charset="0"/>
              </a:rPr>
              <a:t> Download – Update Failure) </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487237"/>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653136"/>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661" y="5661248"/>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8" name="TextBox 27"/>
          <p:cNvSpPr txBox="1"/>
          <p:nvPr/>
        </p:nvSpPr>
        <p:spPr>
          <a:xfrm>
            <a:off x="959019" y="5661248"/>
            <a:ext cx="5125149" cy="707886"/>
          </a:xfrm>
          <a:prstGeom prst="rect">
            <a:avLst/>
          </a:prstGeom>
          <a:noFill/>
        </p:spPr>
        <p:txBody>
          <a:bodyPr wrap="square" rtlCol="0">
            <a:spAutoFit/>
          </a:bodyPr>
          <a:lstStyle/>
          <a:p>
            <a:pPr marL="228600" indent="-228600">
              <a:buAutoNum type="arabicPeriod"/>
            </a:pPr>
            <a:r>
              <a:rPr lang="en-US" altLang="ko-KR" sz="1000" b="1" baseline="0" dirty="0"/>
              <a:t>If all files fail the update</a:t>
            </a:r>
            <a:r>
              <a:rPr lang="en-US" altLang="ko-KR" sz="1000" b="1" baseline="0" dirty="0" smtClean="0"/>
              <a:t>, status pop-up message is displayed on the screen. </a:t>
            </a:r>
            <a:r>
              <a:rPr lang="en-US" altLang="ko-KR" sz="1000" b="1" baseline="0" dirty="0"/>
              <a:t>S</a:t>
            </a:r>
            <a:r>
              <a:rPr lang="en-US" altLang="ko-KR" sz="1000" b="1" baseline="0" dirty="0" smtClean="0"/>
              <a:t>elect OK button to </a:t>
            </a:r>
            <a:r>
              <a:rPr lang="en-US" altLang="ko-KR" sz="1000" b="1" baseline="0" dirty="0"/>
              <a:t>return to the </a:t>
            </a:r>
            <a:r>
              <a:rPr lang="en-US" altLang="ko-KR" sz="1000" b="1" baseline="0" dirty="0" err="1" smtClean="0"/>
              <a:t>Ez</a:t>
            </a:r>
            <a:r>
              <a:rPr lang="en-US" altLang="ko-KR" sz="1000" b="1" baseline="0" dirty="0" smtClean="0"/>
              <a:t> Download screen (see PTC exception at right), </a:t>
            </a:r>
            <a:r>
              <a:rPr lang="en-US" altLang="ko-KR" sz="1000" b="1" baseline="0" dirty="0"/>
              <a:t>the TV </a:t>
            </a:r>
            <a:r>
              <a:rPr lang="en-US" altLang="ko-KR" sz="1000" b="1" baseline="0" dirty="0" smtClean="0"/>
              <a:t>does not reboot. You can try again. </a:t>
            </a:r>
          </a:p>
          <a:p>
            <a:pPr marL="228600" indent="-228600">
              <a:buAutoNum type="arabicPeriod"/>
            </a:pPr>
            <a:r>
              <a:rPr lang="en-US" altLang="ko-KR" sz="1000" b="1" baseline="0" dirty="0"/>
              <a:t>The time-out does not apply when a failed pop-up is output.</a:t>
            </a:r>
          </a:p>
        </p:txBody>
      </p:sp>
      <p:cxnSp>
        <p:nvCxnSpPr>
          <p:cNvPr id="30" name="Shape 33"/>
          <p:cNvCxnSpPr/>
          <p:nvPr/>
        </p:nvCxnSpPr>
        <p:spPr>
          <a:xfrm rot="5400000">
            <a:off x="7509556" y="2728407"/>
            <a:ext cx="335325" cy="1"/>
          </a:xfrm>
          <a:prstGeom prst="bentConnector3">
            <a:avLst>
              <a:gd name="adj1" fmla="val 5000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47"/>
          <p:cNvSpPr txBox="1">
            <a:spLocks noChangeArrowheads="1"/>
          </p:cNvSpPr>
          <p:nvPr/>
        </p:nvSpPr>
        <p:spPr bwMode="auto">
          <a:xfrm>
            <a:off x="6379976" y="2954059"/>
            <a:ext cx="2643664" cy="553998"/>
          </a:xfrm>
          <a:prstGeom prst="rect">
            <a:avLst/>
          </a:prstGeom>
          <a:noFill/>
          <a:ln w="38100">
            <a:solidFill>
              <a:srgbClr val="FF0000"/>
            </a:solidFill>
            <a:miter lim="800000"/>
            <a:headEnd/>
            <a:tailEnd/>
          </a:ln>
        </p:spPr>
        <p:txBody>
          <a:bodyPr wrap="square">
            <a:spAutoFit/>
          </a:bodyPr>
          <a:lstStyle/>
          <a:p>
            <a:pPr marL="45720" latinLnBrk="1"/>
            <a:r>
              <a:rPr kumimoji="1" lang="en-US" altLang="ko-KR" sz="1000" b="1" baseline="0" dirty="0" smtClean="0">
                <a:ea typeface="Gulim" pitchFamily="34" charset="-127"/>
                <a:cs typeface="Arial" charset="0"/>
              </a:rPr>
              <a:t>If the </a:t>
            </a:r>
            <a:r>
              <a:rPr kumimoji="1" lang="en-US" altLang="ko-KR" sz="1000" b="1" baseline="0" dirty="0" err="1" smtClean="0">
                <a:ea typeface="Gulim" pitchFamily="34" charset="-127"/>
                <a:cs typeface="Arial" charset="0"/>
              </a:rPr>
              <a:t>Ez</a:t>
            </a:r>
            <a:r>
              <a:rPr kumimoji="1" lang="en-US" altLang="ko-KR" sz="1000" b="1" baseline="0" dirty="0" smtClean="0">
                <a:ea typeface="Gulim" pitchFamily="34" charset="-127"/>
                <a:cs typeface="Arial" charset="0"/>
              </a:rPr>
              <a:t> Download includes a PTC update, the TV will reboot regardless of download success.</a:t>
            </a:r>
            <a:endParaRPr kumimoji="1" lang="en-US" altLang="ko-KR" sz="1000" b="1" baseline="0" dirty="0">
              <a:ea typeface="Gulim" pitchFamily="34" charset="-127"/>
              <a:cs typeface="Arial" charset="0"/>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4486" y="1034734"/>
            <a:ext cx="2712908" cy="1526011"/>
          </a:xfrm>
          <a:prstGeom prst="rect">
            <a:avLst/>
          </a:prstGeom>
        </p:spPr>
      </p:pic>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57250"/>
            <a:ext cx="6310343" cy="3549568"/>
          </a:xfrm>
          <a:prstGeom prst="rect">
            <a:avLst/>
          </a:prstGeom>
        </p:spPr>
      </p:pic>
    </p:spTree>
    <p:extLst>
      <p:ext uri="{BB962C8B-B14F-4D97-AF65-F5344CB8AC3E}">
        <p14:creationId xmlns:p14="http://schemas.microsoft.com/office/powerpoint/2010/main" val="6887892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a:t>
            </a:r>
            <a:r>
              <a:rPr lang="en-US" altLang="ko-KR" sz="2300" baseline="0" dirty="0" err="1" smtClean="0">
                <a:latin typeface="Arial" charset="0"/>
              </a:rPr>
              <a:t>Ez</a:t>
            </a:r>
            <a:r>
              <a:rPr lang="en-US" altLang="ko-KR" sz="2300" baseline="0" dirty="0" smtClean="0">
                <a:latin typeface="Arial" charset="0"/>
              </a:rPr>
              <a:t> Download – Update Failure after Reboot) </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517232"/>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653136"/>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661" y="5733256"/>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32" name="TextBox 31"/>
          <p:cNvSpPr txBox="1"/>
          <p:nvPr/>
        </p:nvSpPr>
        <p:spPr>
          <a:xfrm>
            <a:off x="931497" y="4725144"/>
            <a:ext cx="5080663" cy="415498"/>
          </a:xfrm>
          <a:prstGeom prst="rect">
            <a:avLst/>
          </a:prstGeom>
          <a:noFill/>
        </p:spPr>
        <p:txBody>
          <a:bodyPr wrap="square" rtlCol="0">
            <a:spAutoFit/>
          </a:bodyPr>
          <a:lstStyle/>
          <a:p>
            <a:pPr marL="182880" indent="-182880"/>
            <a:r>
              <a:rPr lang="en-US" altLang="ko-KR" sz="1050" b="1" baseline="0" dirty="0"/>
              <a:t>1</a:t>
            </a:r>
            <a:r>
              <a:rPr lang="en-US" altLang="ko-KR" sz="1050" b="1" baseline="0" dirty="0" smtClean="0"/>
              <a:t>.	Done Button: When </a:t>
            </a:r>
            <a:r>
              <a:rPr lang="en-US" altLang="ko-KR" sz="1050" b="1" baseline="0" dirty="0"/>
              <a:t>you press </a:t>
            </a:r>
            <a:r>
              <a:rPr lang="en-US" altLang="ko-KR" sz="1050" b="1" baseline="0" dirty="0" smtClean="0"/>
              <a:t>OK (Enter) on the remote, panel is changed to </a:t>
            </a:r>
            <a:r>
              <a:rPr lang="en-US" altLang="ko-KR" sz="1050" b="1" baseline="0" dirty="0" err="1" smtClean="0"/>
              <a:t>Ez</a:t>
            </a:r>
            <a:r>
              <a:rPr lang="en-US" altLang="ko-KR" sz="1050" b="1" baseline="0" dirty="0" smtClean="0"/>
              <a:t> Download initial screen.  </a:t>
            </a:r>
            <a:endParaRPr lang="ko-KR" altLang="en-US" sz="1050" b="1" baseline="0" dirty="0"/>
          </a:p>
        </p:txBody>
      </p:sp>
      <p:sp>
        <p:nvSpPr>
          <p:cNvPr id="20" name="Rectangle 82"/>
          <p:cNvSpPr>
            <a:spLocks noChangeArrowheads="1"/>
          </p:cNvSpPr>
          <p:nvPr/>
        </p:nvSpPr>
        <p:spPr bwMode="auto">
          <a:xfrm>
            <a:off x="6356626" y="937109"/>
            <a:ext cx="2745636" cy="939361"/>
          </a:xfrm>
          <a:prstGeom prst="rect">
            <a:avLst/>
          </a:prstGeom>
          <a:noFill/>
          <a:ln w="9525" algn="ctr">
            <a:noFill/>
            <a:miter lim="800000"/>
            <a:headEnd/>
            <a:tailEnd/>
          </a:ln>
        </p:spPr>
        <p:txBody>
          <a:bodyPr wrap="square" lIns="92075" tIns="46038" rIns="92075" bIns="46038">
            <a:spAutoFit/>
          </a:bodyPr>
          <a:lstStyle/>
          <a:p>
            <a:pPr marL="182880" indent="-182880" defTabSz="762000" latinLnBrk="1">
              <a:buAutoNum type="arabicPeriod"/>
            </a:pPr>
            <a:r>
              <a:rPr lang="en-US" altLang="ko-KR" sz="1100" baseline="0" dirty="0">
                <a:ea typeface="GulimChe" pitchFamily="49" charset="-127"/>
              </a:rPr>
              <a:t>This page shows a list of failed files</a:t>
            </a:r>
            <a:r>
              <a:rPr lang="en-US" altLang="ko-KR" sz="1100" baseline="0" dirty="0" smtClean="0">
                <a:ea typeface="GulimChe" pitchFamily="49" charset="-127"/>
              </a:rPr>
              <a:t>.</a:t>
            </a:r>
          </a:p>
          <a:p>
            <a:pPr marL="182880" indent="-182880" defTabSz="762000" latinLnBrk="1">
              <a:buAutoNum type="arabicPeriod"/>
            </a:pPr>
            <a:r>
              <a:rPr lang="en-US" altLang="ko-KR" sz="1100" baseline="0" dirty="0" smtClean="0">
                <a:ea typeface="GulimChe" pitchFamily="49" charset="-127"/>
              </a:rPr>
              <a:t>If </a:t>
            </a:r>
            <a:r>
              <a:rPr lang="en-US" altLang="ko-KR" sz="1100" baseline="0" dirty="0">
                <a:ea typeface="GulimChe" pitchFamily="49" charset="-127"/>
              </a:rPr>
              <a:t>you do not </a:t>
            </a:r>
            <a:r>
              <a:rPr lang="en-US" altLang="ko-KR" sz="1100" baseline="0" dirty="0" smtClean="0">
                <a:ea typeface="GulimChe" pitchFamily="49" charset="-127"/>
              </a:rPr>
              <a:t>select Done </a:t>
            </a:r>
            <a:r>
              <a:rPr lang="en-US" altLang="ko-KR" sz="1100" baseline="0" dirty="0">
                <a:ea typeface="GulimChe" pitchFamily="49" charset="-127"/>
              </a:rPr>
              <a:t>button, this page remains.(This page does not disappear to time out</a:t>
            </a:r>
            <a:r>
              <a:rPr lang="en-US" altLang="ko-KR" sz="1100" baseline="0" dirty="0" smtClean="0">
                <a:ea typeface="GulimChe" pitchFamily="49" charset="-127"/>
              </a:rPr>
              <a:t>.)</a:t>
            </a:r>
            <a:endParaRPr lang="en-US" altLang="ko-KR" sz="1100" b="1" baseline="0" dirty="0" smtClean="0">
              <a:ea typeface="GulimChe" pitchFamily="49" charset="-127"/>
            </a:endParaRPr>
          </a:p>
          <a:p>
            <a:pPr marL="182880" indent="-182880" defTabSz="762000" latinLnBrk="1">
              <a:buAutoNum type="arabicPeriod"/>
            </a:pPr>
            <a:endParaRPr lang="en-US" altLang="ko-KR" sz="1100" baseline="0" dirty="0" smtClean="0">
              <a:ea typeface="GulimChe" pitchFamily="49" charset="-127"/>
            </a:endParaRPr>
          </a:p>
        </p:txBody>
      </p:sp>
      <p:sp>
        <p:nvSpPr>
          <p:cNvPr id="30" name="TextBox 29"/>
          <p:cNvSpPr txBox="1"/>
          <p:nvPr/>
        </p:nvSpPr>
        <p:spPr>
          <a:xfrm>
            <a:off x="3116682" y="3830400"/>
            <a:ext cx="1239293" cy="174663"/>
          </a:xfrm>
          <a:prstGeom prst="rect">
            <a:avLst/>
          </a:prstGeom>
          <a:solidFill>
            <a:schemeClr val="bg1"/>
          </a:solidFill>
        </p:spPr>
        <p:txBody>
          <a:bodyPr wrap="square" rtlCol="0">
            <a:spAutoFit/>
          </a:bodyPr>
          <a:lstStyle/>
          <a:p>
            <a:endParaRPr lang="ko-KR" altLang="en-US" sz="1100" dirty="0"/>
          </a:p>
        </p:txBody>
      </p:sp>
      <p:sp>
        <p:nvSpPr>
          <p:cNvPr id="2" name="Rectangle 1"/>
          <p:cNvSpPr/>
          <p:nvPr/>
        </p:nvSpPr>
        <p:spPr>
          <a:xfrm>
            <a:off x="924320" y="5732239"/>
            <a:ext cx="5087840" cy="415498"/>
          </a:xfrm>
          <a:prstGeom prst="rect">
            <a:avLst/>
          </a:prstGeom>
        </p:spPr>
        <p:txBody>
          <a:bodyPr wrap="square">
            <a:spAutoFit/>
          </a:bodyPr>
          <a:lstStyle/>
          <a:p>
            <a:pPr marL="182880" indent="-182880" defTabSz="762000" latinLnBrk="1">
              <a:buFontTx/>
              <a:buAutoNum type="arabicPeriod"/>
            </a:pPr>
            <a:r>
              <a:rPr lang="en-US" altLang="ko-KR" sz="1050" b="1" baseline="0" dirty="0">
                <a:ea typeface="GulimChe" pitchFamily="49" charset="-127"/>
              </a:rPr>
              <a:t>This </a:t>
            </a:r>
            <a:r>
              <a:rPr lang="en-US" altLang="ko-KR" sz="1050" b="1" baseline="0" dirty="0" smtClean="0">
                <a:ea typeface="GulimChe" pitchFamily="49" charset="-127"/>
              </a:rPr>
              <a:t>page will </a:t>
            </a:r>
            <a:r>
              <a:rPr lang="en-US" altLang="ko-KR" sz="1050" b="1" baseline="0" dirty="0">
                <a:ea typeface="GulimChe" pitchFamily="49" charset="-127"/>
              </a:rPr>
              <a:t>be </a:t>
            </a:r>
            <a:r>
              <a:rPr lang="en-US" altLang="ko-KR" sz="1050" b="1" baseline="0" dirty="0" smtClean="0">
                <a:ea typeface="GulimChe" pitchFamily="49" charset="-127"/>
              </a:rPr>
              <a:t>displayed automatically after the TV reboots.</a:t>
            </a:r>
          </a:p>
          <a:p>
            <a:pPr marL="182880" indent="-182880" defTabSz="762000" latinLnBrk="1">
              <a:buFontTx/>
              <a:buAutoNum type="arabicPeriod"/>
            </a:pPr>
            <a:r>
              <a:rPr lang="en-US" altLang="ko-KR" sz="1050" b="1" baseline="0" dirty="0"/>
              <a:t>The time-out does not apply in this page.</a:t>
            </a:r>
            <a:endParaRPr lang="en-US" altLang="ko-KR" sz="1050" b="1" baseline="0" dirty="0">
              <a:ea typeface="GulimChe" pitchFamily="49" charset="-127"/>
            </a:endParaRPr>
          </a:p>
        </p:txBody>
      </p:sp>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00" y="799450"/>
            <a:ext cx="6309385" cy="3549029"/>
          </a:xfrm>
          <a:prstGeom prst="rect">
            <a:avLst/>
          </a:prstGeom>
        </p:spPr>
      </p:pic>
    </p:spTree>
    <p:extLst>
      <p:ext uri="{BB962C8B-B14F-4D97-AF65-F5344CB8AC3E}">
        <p14:creationId xmlns:p14="http://schemas.microsoft.com/office/powerpoint/2010/main" val="4650784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473" name="Group 89"/>
          <p:cNvGraphicFramePr>
            <a:graphicFrameLocks noGrp="1"/>
          </p:cNvGraphicFramePr>
          <p:nvPr>
            <p:extLst>
              <p:ext uri="{D42A27DB-BD31-4B8C-83A1-F6EECF244321}">
                <p14:modId xmlns:p14="http://schemas.microsoft.com/office/powerpoint/2010/main" val="3408591359"/>
              </p:ext>
            </p:extLst>
          </p:nvPr>
        </p:nvGraphicFramePr>
        <p:xfrm>
          <a:off x="311150" y="819150"/>
          <a:ext cx="8724900" cy="1978546"/>
        </p:xfrm>
        <a:graphic>
          <a:graphicData uri="http://schemas.openxmlformats.org/drawingml/2006/table">
            <a:tbl>
              <a:tblPr/>
              <a:tblGrid>
                <a:gridCol w="757238">
                  <a:extLst>
                    <a:ext uri="{9D8B030D-6E8A-4147-A177-3AD203B41FA5}">
                      <a16:colId xmlns:a16="http://schemas.microsoft.com/office/drawing/2014/main" xmlns="" val="20000"/>
                    </a:ext>
                  </a:extLst>
                </a:gridCol>
                <a:gridCol w="1271364">
                  <a:extLst>
                    <a:ext uri="{9D8B030D-6E8A-4147-A177-3AD203B41FA5}">
                      <a16:colId xmlns:a16="http://schemas.microsoft.com/office/drawing/2014/main" xmlns="" val="20001"/>
                    </a:ext>
                  </a:extLst>
                </a:gridCol>
                <a:gridCol w="3456211">
                  <a:extLst>
                    <a:ext uri="{9D8B030D-6E8A-4147-A177-3AD203B41FA5}">
                      <a16:colId xmlns:a16="http://schemas.microsoft.com/office/drawing/2014/main" xmlns="" val="20002"/>
                    </a:ext>
                  </a:extLst>
                </a:gridCol>
                <a:gridCol w="1152301">
                  <a:extLst>
                    <a:ext uri="{9D8B030D-6E8A-4147-A177-3AD203B41FA5}">
                      <a16:colId xmlns:a16="http://schemas.microsoft.com/office/drawing/2014/main" xmlns="" val="20003"/>
                    </a:ext>
                  </a:extLst>
                </a:gridCol>
                <a:gridCol w="2087786">
                  <a:extLst>
                    <a:ext uri="{9D8B030D-6E8A-4147-A177-3AD203B41FA5}">
                      <a16:colId xmlns:a16="http://schemas.microsoft.com/office/drawing/2014/main" xmlns="" val="20004"/>
                    </a:ext>
                  </a:extLst>
                </a:gridCol>
              </a:tblGrid>
              <a:tr h="427038">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0" lang="en-US" altLang="ko-KR" sz="1000" b="1" i="0" u="none" strike="noStrike" cap="none" normalizeH="0" baseline="0" dirty="0" smtClean="0">
                          <a:ln>
                            <a:noFill/>
                          </a:ln>
                          <a:solidFill>
                            <a:schemeClr val="tx1"/>
                          </a:solidFill>
                          <a:effectLst/>
                          <a:latin typeface="맑은 고딕"/>
                          <a:ea typeface="맑은 고딕"/>
                          <a:cs typeface="맑은 고딕"/>
                        </a:rPr>
                        <a:t>Version</a:t>
                      </a:r>
                      <a:endParaRPr kumimoji="0" lang="ko-KR" altLang="en-US" sz="1000" b="1" i="0" u="none" strike="noStrike" cap="none" normalizeH="0" baseline="0" dirty="0" smtClean="0">
                        <a:ln>
                          <a:noFill/>
                        </a:ln>
                        <a:solidFill>
                          <a:schemeClr val="tx1"/>
                        </a:solidFill>
                        <a:effectLst/>
                        <a:latin typeface="맑은 고딕"/>
                        <a:ea typeface="맑은 고딕"/>
                        <a:cs typeface="맑은 고딕"/>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0" lang="en-US" altLang="ko-KR" sz="1000" b="1" i="0" u="none" strike="noStrike" cap="none" normalizeH="0" baseline="0" dirty="0" smtClean="0">
                          <a:ln>
                            <a:noFill/>
                          </a:ln>
                          <a:solidFill>
                            <a:schemeClr val="tx1"/>
                          </a:solidFill>
                          <a:effectLst/>
                          <a:latin typeface="맑은 고딕"/>
                          <a:ea typeface="맑은 고딕"/>
                          <a:cs typeface="맑은 고딕"/>
                        </a:rPr>
                        <a:t>Date</a:t>
                      </a:r>
                      <a:endParaRPr kumimoji="0" lang="ko-KR" altLang="en-US" sz="1000" b="1" i="0" u="none" strike="noStrike" cap="none" normalizeH="0" baseline="0" smtClean="0">
                        <a:ln>
                          <a:noFill/>
                        </a:ln>
                        <a:solidFill>
                          <a:schemeClr val="tx1"/>
                        </a:solidFill>
                        <a:effectLst/>
                        <a:latin typeface="맑은 고딕"/>
                        <a:ea typeface="맑은 고딕"/>
                        <a:cs typeface="맑은 고딕"/>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0" lang="en-US" altLang="ko-KR" sz="1000" b="1" i="0" u="none" strike="noStrike" cap="none" normalizeH="0" baseline="0" dirty="0" smtClean="0">
                          <a:ln>
                            <a:noFill/>
                          </a:ln>
                          <a:solidFill>
                            <a:schemeClr val="tx1"/>
                          </a:solidFill>
                          <a:effectLst/>
                          <a:latin typeface="맑은 고딕"/>
                          <a:ea typeface="맑은 고딕"/>
                          <a:cs typeface="맑은 고딕"/>
                        </a:rPr>
                        <a:t>Description</a:t>
                      </a:r>
                      <a:endParaRPr kumimoji="0" lang="ko-KR" altLang="en-US" sz="1000" b="1" i="0" u="none" strike="noStrike" cap="none" normalizeH="0" baseline="0" smtClean="0">
                        <a:ln>
                          <a:noFill/>
                        </a:ln>
                        <a:solidFill>
                          <a:schemeClr val="tx1"/>
                        </a:solidFill>
                        <a:effectLst/>
                        <a:latin typeface="맑은 고딕"/>
                        <a:ea typeface="맑은 고딕"/>
                        <a:cs typeface="맑은 고딕"/>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0" lang="en-US" altLang="ko-KR" sz="1000" b="1" i="0" u="none" strike="noStrike" cap="none" normalizeH="0" baseline="0" dirty="0" smtClean="0">
                          <a:ln>
                            <a:noFill/>
                          </a:ln>
                          <a:solidFill>
                            <a:schemeClr val="tx1"/>
                          </a:solidFill>
                          <a:effectLst/>
                          <a:latin typeface="맑은 고딕"/>
                          <a:ea typeface="맑은 고딕"/>
                          <a:cs typeface="맑은 고딕"/>
                        </a:rPr>
                        <a:t>Writer</a:t>
                      </a:r>
                    </a:p>
                    <a:p>
                      <a:pPr marL="0" marR="0" lvl="0" indent="0" algn="ctr" defTabSz="914400" rtl="0" eaLnBrk="1" fontAlgn="base" latinLnBrk="1" hangingPunct="1">
                        <a:lnSpc>
                          <a:spcPct val="100000"/>
                        </a:lnSpc>
                        <a:spcBef>
                          <a:spcPct val="20000"/>
                        </a:spcBef>
                        <a:spcAft>
                          <a:spcPct val="0"/>
                        </a:spcAft>
                        <a:buClrTx/>
                        <a:buSzTx/>
                        <a:buFontTx/>
                        <a:buNone/>
                        <a:tabLst/>
                      </a:pPr>
                      <a:endParaRPr kumimoji="0" lang="ko-KR" altLang="en-US" sz="1000" b="1" i="0" u="none" strike="noStrike" cap="none" normalizeH="0" baseline="0" smtClean="0">
                        <a:ln>
                          <a:noFill/>
                        </a:ln>
                        <a:solidFill>
                          <a:schemeClr val="tx1"/>
                        </a:solidFill>
                        <a:effectLst/>
                        <a:latin typeface="맑은 고딕"/>
                        <a:ea typeface="맑은 고딕"/>
                        <a:cs typeface="맑은 고딕"/>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0" lang="en-US" altLang="ko-KR" sz="1000" b="1" i="0" u="none" strike="noStrike" cap="none" normalizeH="0" baseline="0" dirty="0" smtClean="0">
                          <a:ln>
                            <a:noFill/>
                          </a:ln>
                          <a:solidFill>
                            <a:schemeClr val="tx1"/>
                          </a:solidFill>
                          <a:effectLst/>
                          <a:latin typeface="맑은 고딕"/>
                          <a:ea typeface="맑은 고딕"/>
                          <a:cs typeface="맑은 고딕"/>
                        </a:rPr>
                        <a:t>Remark</a:t>
                      </a:r>
                      <a:endParaRPr kumimoji="0" lang="ko-KR" altLang="en-US" sz="1000" b="1" i="0" u="none" strike="noStrike" cap="none" normalizeH="0" baseline="0" smtClean="0">
                        <a:ln>
                          <a:noFill/>
                        </a:ln>
                        <a:solidFill>
                          <a:schemeClr val="tx1"/>
                        </a:solidFill>
                        <a:effectLst/>
                        <a:latin typeface="맑은 고딕"/>
                        <a:ea typeface="맑은 고딕"/>
                        <a:cs typeface="맑은 고딕"/>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xmlns="" val="10000"/>
                  </a:ext>
                </a:extLst>
              </a:tr>
              <a:tr h="45462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0" lang="en-US" altLang="ko-KR" sz="1000" b="0" i="0" u="none" strike="noStrike" kern="1200" cap="none" normalizeH="0" baseline="0" dirty="0" smtClean="0">
                          <a:ln>
                            <a:noFill/>
                          </a:ln>
                          <a:solidFill>
                            <a:schemeClr val="tx1"/>
                          </a:solidFill>
                          <a:effectLst/>
                          <a:latin typeface="맑은 고딕"/>
                          <a:ea typeface="맑은 고딕"/>
                          <a:cs typeface="맑은 고딕"/>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lvl="0" algn="ctr" latinLnBrk="1">
                        <a:spcBef>
                          <a:spcPct val="20000"/>
                        </a:spcBef>
                      </a:pPr>
                      <a:r>
                        <a:rPr lang="en-US" altLang="ko-KR" sz="1000" baseline="0" dirty="0" smtClean="0">
                          <a:cs typeface="Arial" charset="0"/>
                        </a:rPr>
                        <a:t>02/01/</a:t>
                      </a:r>
                      <a:r>
                        <a:rPr lang="en-US" altLang="ko-KR" sz="1000" baseline="0" dirty="0" smtClean="0"/>
                        <a:t>2023</a:t>
                      </a:r>
                      <a:endParaRPr lang="en-US" altLang="ko-KR" sz="1000" baseline="0" dirty="0">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0" lang="en-US" altLang="ko-KR" sz="1000" b="0" i="0" u="none" strike="noStrike" kern="1200" cap="none" normalizeH="0" baseline="0" dirty="0" smtClean="0">
                          <a:ln>
                            <a:noFill/>
                          </a:ln>
                          <a:solidFill>
                            <a:schemeClr val="tx1"/>
                          </a:solidFill>
                          <a:effectLst/>
                          <a:latin typeface="맑은 고딕"/>
                          <a:ea typeface="맑은 고딕"/>
                          <a:cs typeface="맑은 고딕"/>
                        </a:rPr>
                        <a:t>TV Manger </a:t>
                      </a:r>
                      <a:r>
                        <a:rPr kumimoji="0" lang="en-US" altLang="ko-KR" sz="1000" b="0" i="0" u="none" strike="noStrike" kern="1200" cap="none" normalizeH="0" baseline="0" dirty="0" err="1" smtClean="0">
                          <a:ln>
                            <a:noFill/>
                          </a:ln>
                          <a:solidFill>
                            <a:schemeClr val="tx1"/>
                          </a:solidFill>
                          <a:effectLst/>
                          <a:latin typeface="맑은 고딕"/>
                          <a:ea typeface="맑은 고딕"/>
                          <a:cs typeface="맑은 고딕"/>
                        </a:rPr>
                        <a:t>webOS</a:t>
                      </a:r>
                      <a:r>
                        <a:rPr kumimoji="0" lang="en-US" altLang="ko-KR" sz="1000" b="0" i="0" u="none" strike="noStrike" kern="1200" cap="none" normalizeH="0" baseline="0" dirty="0" smtClean="0">
                          <a:ln>
                            <a:noFill/>
                          </a:ln>
                          <a:solidFill>
                            <a:schemeClr val="tx1"/>
                          </a:solidFill>
                          <a:effectLst/>
                          <a:latin typeface="맑은 고딕"/>
                          <a:ea typeface="맑은 고딕"/>
                          <a:cs typeface="맑은 고딕"/>
                        </a:rPr>
                        <a:t> 23 version based on TV Manger </a:t>
                      </a:r>
                      <a:r>
                        <a:rPr kumimoji="0" lang="en-US" altLang="ko-KR" sz="1000" b="0" i="0" u="none" strike="noStrike" kern="1200" cap="none" normalizeH="0" baseline="0" dirty="0" err="1" smtClean="0">
                          <a:ln>
                            <a:noFill/>
                          </a:ln>
                          <a:solidFill>
                            <a:schemeClr val="tx1"/>
                          </a:solidFill>
                          <a:effectLst/>
                          <a:latin typeface="맑은 고딕"/>
                          <a:ea typeface="맑은 고딕"/>
                          <a:cs typeface="맑은 고딕"/>
                        </a:rPr>
                        <a:t>webOS</a:t>
                      </a:r>
                      <a:r>
                        <a:rPr kumimoji="0" lang="en-US" altLang="ko-KR" sz="1000" b="0" i="0" u="none" strike="noStrike" kern="1200" cap="none" normalizeH="0" baseline="0" dirty="0" smtClean="0">
                          <a:ln>
                            <a:noFill/>
                          </a:ln>
                          <a:solidFill>
                            <a:schemeClr val="tx1"/>
                          </a:solidFill>
                          <a:effectLst/>
                          <a:latin typeface="맑은 고딕"/>
                          <a:ea typeface="맑은 고딕"/>
                          <a:cs typeface="맑은 고딕"/>
                        </a:rPr>
                        <a:t> 22</a:t>
                      </a:r>
                      <a:endParaRPr kumimoji="0" lang="ko-KR" altLang="en-US" sz="1000" b="0" i="0" u="none" strike="noStrike" kern="1200" cap="none" normalizeH="0" baseline="0" dirty="0" smtClean="0">
                        <a:ln>
                          <a:noFill/>
                        </a:ln>
                        <a:solidFill>
                          <a:schemeClr val="tx1"/>
                        </a:solidFill>
                        <a:effectLst/>
                        <a:latin typeface="맑은 고딕"/>
                        <a:ea typeface="맑은 고딕"/>
                        <a:cs typeface="맑은 고딕"/>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0" lang="en-US" altLang="ko-KR" sz="1000" b="0" i="0" u="none" strike="noStrike" cap="none" normalizeH="0" baseline="0" dirty="0" err="1" smtClean="0">
                          <a:ln>
                            <a:noFill/>
                          </a:ln>
                          <a:solidFill>
                            <a:schemeClr val="tx1"/>
                          </a:solidFill>
                          <a:effectLst/>
                          <a:latin typeface="+mn-lt"/>
                          <a:ea typeface="맑은 고딕"/>
                          <a:cs typeface="맑은 고딕"/>
                        </a:rPr>
                        <a:t>Jonghyun</a:t>
                      </a:r>
                      <a:endParaRPr kumimoji="0" lang="ko-KR" altLang="en-US" sz="1000" b="0" i="0" u="none" strike="noStrike" cap="none" normalizeH="0" baseline="0" smtClean="0">
                        <a:ln>
                          <a:noFill/>
                        </a:ln>
                        <a:solidFill>
                          <a:schemeClr val="tx1"/>
                        </a:solidFill>
                        <a:effectLst/>
                        <a:latin typeface="+mn-lt"/>
                        <a:ea typeface="맑은 고딕"/>
                        <a:cs typeface="맑은 고딕"/>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en-US" altLang="ko-KR" sz="1000" b="0" i="0" u="none" strike="noStrike" cap="none" normalizeH="0" baseline="0" dirty="0" smtClean="0">
                        <a:ln>
                          <a:noFill/>
                        </a:ln>
                        <a:solidFill>
                          <a:schemeClr val="tx1"/>
                        </a:solidFill>
                        <a:effectLst/>
                        <a:latin typeface="Gulim" pitchFamily="34" charset="-127"/>
                        <a:ea typeface="Gulim" pitchFamily="34" charset="-127"/>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65368">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0" lang="en-US" altLang="ko-KR" sz="1000" b="0" i="0" u="none" strike="noStrike" kern="1200" cap="none" normalizeH="0" baseline="0" dirty="0" smtClean="0">
                          <a:ln>
                            <a:noFill/>
                          </a:ln>
                          <a:solidFill>
                            <a:schemeClr val="tx1"/>
                          </a:solidFill>
                          <a:effectLst/>
                          <a:latin typeface="맑은 고딕"/>
                          <a:ea typeface="맑은 고딕"/>
                          <a:cs typeface="맑은 고딕"/>
                        </a:rPr>
                        <a:t>0.2</a:t>
                      </a:r>
                      <a:endParaRPr kumimoji="0" lang="en-US" altLang="ko-KR" sz="1000" b="0" i="0" u="none" strike="noStrike" kern="1200" cap="none" normalizeH="0" baseline="0" dirty="0" smtClean="0">
                        <a:ln>
                          <a:noFill/>
                        </a:ln>
                        <a:solidFill>
                          <a:schemeClr val="tx1"/>
                        </a:solidFill>
                        <a:effectLst/>
                        <a:latin typeface="맑은 고딕"/>
                        <a:ea typeface="맑은 고딕"/>
                        <a:cs typeface="맑은 고딕"/>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lvl="0" algn="ctr" latinLnBrk="1">
                        <a:spcBef>
                          <a:spcPct val="20000"/>
                        </a:spcBef>
                      </a:pPr>
                      <a:r>
                        <a:rPr lang="en-US" altLang="ko-KR" sz="1000" baseline="0" dirty="0" smtClean="0">
                          <a:cs typeface="Arial" charset="0"/>
                        </a:rPr>
                        <a:t>02/10/</a:t>
                      </a:r>
                      <a:r>
                        <a:rPr lang="en-US" altLang="ko-KR" sz="1000" baseline="0" dirty="0" smtClean="0"/>
                        <a:t>2023</a:t>
                      </a:r>
                      <a:endParaRPr lang="en-US" altLang="ko-KR" sz="1000" baseline="0" dirty="0">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0" lang="en-US" altLang="ko-KR" sz="1000" b="0" i="0" u="none" strike="noStrike" kern="1200" cap="none" normalizeH="0" baseline="0" dirty="0" smtClean="0">
                          <a:ln>
                            <a:noFill/>
                          </a:ln>
                          <a:solidFill>
                            <a:schemeClr val="tx1"/>
                          </a:solidFill>
                          <a:effectLst/>
                          <a:latin typeface="+mn-lt"/>
                          <a:ea typeface="맑은 고딕"/>
                          <a:cs typeface="맑은 고딕"/>
                        </a:rPr>
                        <a:t>Wrong image changed. (p44)</a:t>
                      </a:r>
                      <a:endParaRPr kumimoji="0" lang="ko-KR" altLang="en-US" sz="1000" b="0" i="0" u="none" strike="noStrike" kern="1200" cap="none" normalizeH="0" baseline="0" dirty="0" smtClean="0">
                        <a:ln>
                          <a:noFill/>
                        </a:ln>
                        <a:solidFill>
                          <a:schemeClr val="tx1"/>
                        </a:solidFill>
                        <a:effectLst/>
                        <a:latin typeface="맑은 고딕"/>
                        <a:ea typeface="맑은 고딕"/>
                        <a:cs typeface="맑은 고딕"/>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defRPr/>
                      </a:pPr>
                      <a:r>
                        <a:rPr kumimoji="0" lang="en-US" altLang="ko-KR" sz="1000" b="0" i="0" u="none" strike="noStrike" cap="none" normalizeH="0" baseline="0" dirty="0" err="1" smtClean="0">
                          <a:ln>
                            <a:noFill/>
                          </a:ln>
                          <a:solidFill>
                            <a:schemeClr val="tx1"/>
                          </a:solidFill>
                          <a:effectLst/>
                          <a:latin typeface="+mn-lt"/>
                          <a:ea typeface="맑은 고딕"/>
                          <a:cs typeface="맑은 고딕"/>
                        </a:rPr>
                        <a:t>Jonghyun</a:t>
                      </a:r>
                      <a:endParaRPr kumimoji="0" lang="ko-KR" altLang="en-US" sz="1000" b="0" i="0" u="none" strike="noStrike" cap="none" normalizeH="0" baseline="0" smtClean="0">
                        <a:ln>
                          <a:noFill/>
                        </a:ln>
                        <a:solidFill>
                          <a:schemeClr val="tx1"/>
                        </a:solidFill>
                        <a:effectLst/>
                        <a:latin typeface="+mn-lt"/>
                        <a:ea typeface="맑은 고딕"/>
                        <a:cs typeface="맑은 고딕"/>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en-US" altLang="ko-KR" sz="1000" b="0" i="0" u="none" strike="noStrike" cap="none" normalizeH="0" baseline="0" dirty="0" smtClean="0">
                        <a:ln>
                          <a:noFill/>
                        </a:ln>
                        <a:solidFill>
                          <a:schemeClr val="tx1"/>
                        </a:solidFill>
                        <a:effectLst/>
                        <a:latin typeface="Gulim" pitchFamily="34" charset="-127"/>
                        <a:ea typeface="Gulim" pitchFamily="34" charset="-127"/>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0"/>
                  </a:ext>
                </a:extLst>
              </a:tr>
              <a:tr h="365368">
                <a:tc>
                  <a:txBody>
                    <a:bodyPr/>
                    <a:lstStyle/>
                    <a:p>
                      <a:endParaRPr lang="ko-KR" altLang="en-US"/>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ko-KR" altLang="en-US"/>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ko-KR" altLang="en-US"/>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ko-KR" altLang="en-US"/>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en-US" altLang="ko-KR" sz="1000" b="0" i="0" u="none" strike="noStrike" cap="none" normalizeH="0" baseline="0" dirty="0" smtClean="0">
                        <a:ln>
                          <a:noFill/>
                        </a:ln>
                        <a:solidFill>
                          <a:schemeClr val="tx1"/>
                        </a:solidFill>
                        <a:effectLst/>
                        <a:latin typeface="Gulim" pitchFamily="34" charset="-127"/>
                        <a:ea typeface="Gulim" pitchFamily="34" charset="-127"/>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1"/>
                  </a:ext>
                </a:extLst>
              </a:tr>
              <a:tr h="365368">
                <a:tc>
                  <a:txBody>
                    <a:bodyPr/>
                    <a:lstStyle/>
                    <a:p>
                      <a:endParaRPr lang="ko-KR" altLang="en-US"/>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ko-KR" altLang="en-US"/>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ko-KR" altLang="en-US"/>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ko-KR" altLang="en-US" dirty="0"/>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en-US" altLang="ko-KR" sz="1000" b="0" i="0" u="none" strike="noStrike" cap="none" normalizeH="0" baseline="0" dirty="0" smtClean="0">
                        <a:ln>
                          <a:noFill/>
                        </a:ln>
                        <a:solidFill>
                          <a:schemeClr val="tx1"/>
                        </a:solidFill>
                        <a:effectLst/>
                        <a:latin typeface="Gulim" pitchFamily="34" charset="-127"/>
                        <a:ea typeface="Gulim" pitchFamily="34" charset="-127"/>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2"/>
                  </a:ext>
                </a:extLst>
              </a:tr>
            </a:tbl>
          </a:graphicData>
        </a:graphic>
      </p:graphicFrame>
      <p:sp>
        <p:nvSpPr>
          <p:cNvPr id="16471" name="TextBox 8"/>
          <p:cNvSpPr txBox="1">
            <a:spLocks noChangeArrowheads="1"/>
          </p:cNvSpPr>
          <p:nvPr/>
        </p:nvSpPr>
        <p:spPr bwMode="auto">
          <a:xfrm>
            <a:off x="215900" y="274638"/>
            <a:ext cx="3952875" cy="350837"/>
          </a:xfrm>
          <a:prstGeom prst="rect">
            <a:avLst/>
          </a:prstGeom>
          <a:noFill/>
          <a:ln w="9525">
            <a:noFill/>
            <a:miter lim="800000"/>
            <a:headEnd/>
            <a:tailEnd/>
          </a:ln>
        </p:spPr>
        <p:txBody>
          <a:bodyPr>
            <a:spAutoFit/>
          </a:bodyPr>
          <a:lstStyle/>
          <a:p>
            <a:pPr latinLnBrk="1">
              <a:lnSpc>
                <a:spcPct val="85000"/>
              </a:lnSpc>
              <a:spcBef>
                <a:spcPct val="20000"/>
              </a:spcBef>
              <a:buFont typeface="Wingdings" pitchFamily="2" charset="2"/>
              <a:buNone/>
            </a:pPr>
            <a:r>
              <a:rPr kumimoji="1" lang="en-US" altLang="ko-KR" sz="2000" b="1" baseline="0">
                <a:ea typeface="Dotum" pitchFamily="34" charset="-127"/>
                <a:cs typeface="Arial" charset="0"/>
              </a:rPr>
              <a:t>Document History</a:t>
            </a:r>
            <a:endParaRPr kumimoji="1" lang="ko-KR" altLang="en-US" sz="2000" b="1" baseline="0">
              <a:ea typeface="Dotum" pitchFamily="34" charset="-127"/>
              <a:cs typeface="Arial"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699" y="44450"/>
            <a:ext cx="9096375" cy="428625"/>
          </a:xfrm>
          <a:prstGeom prst="rect">
            <a:avLst/>
          </a:prstGeom>
        </p:spPr>
        <p:txBody>
          <a:bodyPr anchor="ctr">
            <a:normAutofit fontScale="75000" lnSpcReduction="200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a:t>
            </a:r>
            <a:r>
              <a:rPr lang="en-US" altLang="ko-KR" sz="2300" baseline="0" dirty="0" err="1" smtClean="0">
                <a:latin typeface="Arial" charset="0"/>
              </a:rPr>
              <a:t>Ez</a:t>
            </a:r>
            <a:r>
              <a:rPr lang="en-US" altLang="ko-KR" sz="2300" baseline="0" dirty="0" smtClean="0">
                <a:latin typeface="Arial" charset="0"/>
              </a:rPr>
              <a:t> Download – Download/Update Successful/Complete</a:t>
            </a:r>
            <a:r>
              <a:rPr lang="en-US" altLang="ko-KR" sz="2400" baseline="0" dirty="0" smtClean="0">
                <a:latin typeface="Arial" charset="0"/>
              </a:rPr>
              <a:t>(</a:t>
            </a:r>
            <a:r>
              <a:rPr lang="en-US" altLang="ko-KR" sz="2400" b="1" baseline="0" dirty="0" smtClean="0">
                <a:solidFill>
                  <a:srgbClr val="FF0000"/>
                </a:solidFill>
              </a:rPr>
              <a:t>STB Only</a:t>
            </a:r>
            <a:r>
              <a:rPr lang="en-US" altLang="ko-KR" sz="2800" baseline="0" dirty="0" smtClean="0">
                <a:latin typeface="Arial" charset="0"/>
              </a:rPr>
              <a:t>)</a:t>
            </a:r>
            <a:r>
              <a:rPr lang="en-US" altLang="ko-KR" sz="2300" baseline="0" dirty="0" smtClean="0">
                <a:latin typeface="Arial" charset="0"/>
              </a:rPr>
              <a:t>) </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293239"/>
              <a:ext cx="6120680" cy="2403852"/>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301208"/>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484092"/>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300" b="1" dirty="0" smtClean="0">
                <a:ea typeface="GulimChe" pitchFamily="49" charset="-127"/>
              </a:rPr>
              <a:t>Screen</a:t>
            </a:r>
            <a:endParaRPr lang="en-US" altLang="ko-KR" sz="1300" b="1" dirty="0">
              <a:ea typeface="GulimChe" pitchFamily="49" charset="-127"/>
            </a:endParaRPr>
          </a:p>
          <a:p>
            <a:pPr algn="ctr" defTabSz="762000" latinLnBrk="1"/>
            <a:r>
              <a:rPr lang="en-US" altLang="ko-KR" sz="1300" b="1" dirty="0" smtClean="0">
                <a:ea typeface="GulimChe" pitchFamily="49" charset="-127"/>
              </a:rPr>
              <a:t>Explanation</a:t>
            </a:r>
            <a:endParaRPr lang="en-US" altLang="ko-KR" sz="1300" b="1" dirty="0">
              <a:ea typeface="GulimChe" pitchFamily="49" charset="-127"/>
            </a:endParaRPr>
          </a:p>
        </p:txBody>
      </p:sp>
      <p:sp>
        <p:nvSpPr>
          <p:cNvPr id="26" name="AutoShape 53"/>
          <p:cNvSpPr>
            <a:spLocks noChangeArrowheads="1"/>
          </p:cNvSpPr>
          <p:nvPr/>
        </p:nvSpPr>
        <p:spPr bwMode="auto">
          <a:xfrm>
            <a:off x="193661" y="5517232"/>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41" name="TextBox 40"/>
          <p:cNvSpPr txBox="1"/>
          <p:nvPr/>
        </p:nvSpPr>
        <p:spPr>
          <a:xfrm>
            <a:off x="899592" y="4437112"/>
            <a:ext cx="5080663" cy="577081"/>
          </a:xfrm>
          <a:prstGeom prst="rect">
            <a:avLst/>
          </a:prstGeom>
          <a:noFill/>
        </p:spPr>
        <p:txBody>
          <a:bodyPr wrap="square" rtlCol="0">
            <a:spAutoFit/>
          </a:bodyPr>
          <a:lstStyle/>
          <a:p>
            <a:pPr marL="228600" indent="-228600">
              <a:buAutoNum type="arabicPeriod"/>
            </a:pPr>
            <a:r>
              <a:rPr lang="en-US" altLang="ko-KR" sz="1050" b="1" baseline="0" dirty="0"/>
              <a:t>The STB model prints additional </a:t>
            </a:r>
            <a:r>
              <a:rPr lang="en-US" altLang="ko-KR" sz="1050" b="1" baseline="0" dirty="0" smtClean="0"/>
              <a:t>message </a:t>
            </a:r>
            <a:r>
              <a:rPr lang="en-US" altLang="ko-KR" sz="1050" b="1" baseline="0" dirty="0"/>
              <a:t>on the main screen when the resolution is </a:t>
            </a:r>
            <a:r>
              <a:rPr lang="en-US" altLang="ko-KR" sz="1050" b="1" baseline="0" dirty="0" smtClean="0"/>
              <a:t>changed.</a:t>
            </a:r>
          </a:p>
          <a:p>
            <a:pPr marL="228600" indent="-228600">
              <a:buAutoNum type="arabicPeriod"/>
            </a:pPr>
            <a:r>
              <a:rPr lang="en-US" altLang="ko-KR" sz="1050" b="1" baseline="0" dirty="0"/>
              <a:t>Resolution can be changed through cloning.</a:t>
            </a:r>
            <a:endParaRPr lang="en-US" altLang="ko-KR" sz="1050" b="1" baseline="0" dirty="0" smtClean="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6" y="764384"/>
            <a:ext cx="6246633" cy="3513732"/>
          </a:xfrm>
          <a:prstGeom prst="rect">
            <a:avLst/>
          </a:prstGeom>
        </p:spPr>
      </p:pic>
      <p:cxnSp>
        <p:nvCxnSpPr>
          <p:cNvPr id="28" name="Shape 33"/>
          <p:cNvCxnSpPr/>
          <p:nvPr/>
        </p:nvCxnSpPr>
        <p:spPr>
          <a:xfrm>
            <a:off x="6329507" y="1271914"/>
            <a:ext cx="1434904" cy="939506"/>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TextBox 47"/>
          <p:cNvSpPr txBox="1">
            <a:spLocks noChangeArrowheads="1"/>
          </p:cNvSpPr>
          <p:nvPr/>
        </p:nvSpPr>
        <p:spPr bwMode="auto">
          <a:xfrm>
            <a:off x="6389128" y="2249057"/>
            <a:ext cx="2674338" cy="877163"/>
          </a:xfrm>
          <a:prstGeom prst="rect">
            <a:avLst/>
          </a:prstGeom>
          <a:noFill/>
          <a:ln w="38100">
            <a:solidFill>
              <a:srgbClr val="FF0000"/>
            </a:solidFill>
            <a:miter lim="800000"/>
            <a:headEnd/>
            <a:tailEnd/>
          </a:ln>
        </p:spPr>
        <p:txBody>
          <a:bodyPr wrap="square">
            <a:spAutoFit/>
          </a:bodyPr>
          <a:lstStyle/>
          <a:p>
            <a:pPr defTabSz="762000" latinLnBrk="1"/>
            <a:r>
              <a:rPr lang="en-US" altLang="ko-KR" sz="1100" b="1" baseline="0" dirty="0"/>
              <a:t>A</a:t>
            </a:r>
            <a:r>
              <a:rPr lang="en-US" altLang="ko-KR" sz="1100" b="1" baseline="0" dirty="0" smtClean="0"/>
              <a:t>dditional </a:t>
            </a:r>
            <a:r>
              <a:rPr lang="en-US" altLang="ko-KR" sz="1100" b="1" baseline="0" dirty="0"/>
              <a:t>message </a:t>
            </a:r>
            <a:r>
              <a:rPr kumimoji="1" lang="en-US" altLang="ko-KR" sz="1100" b="1" baseline="0" dirty="0" smtClean="0">
                <a:ea typeface="GulimChe" pitchFamily="49" charset="-127"/>
              </a:rPr>
              <a:t>:</a:t>
            </a:r>
          </a:p>
          <a:p>
            <a:pPr defTabSz="762000" latinLnBrk="1"/>
            <a:r>
              <a:rPr kumimoji="1" lang="en-US" altLang="ko-KR" sz="800" b="1" baseline="0" dirty="0">
                <a:ea typeface="GulimChe" pitchFamily="49" charset="-127"/>
              </a:rPr>
              <a:t>“Changing video output resolution</a:t>
            </a:r>
          </a:p>
          <a:p>
            <a:pPr defTabSz="762000" latinLnBrk="1"/>
            <a:r>
              <a:rPr kumimoji="1" lang="en-US" altLang="ko-KR" sz="800" b="1" baseline="0" dirty="0">
                <a:ea typeface="GulimChe" pitchFamily="49" charset="-127"/>
              </a:rPr>
              <a:t>The resolution was changed. Please be patient while the STB reboots.</a:t>
            </a:r>
          </a:p>
          <a:p>
            <a:pPr defTabSz="762000" latinLnBrk="1"/>
            <a:r>
              <a:rPr kumimoji="1" lang="en-US" altLang="ko-KR" sz="800" b="1" baseline="0" dirty="0">
                <a:ea typeface="GulimChe" pitchFamily="49" charset="-127"/>
              </a:rPr>
              <a:t> When the reboot is complete, please wait for the prompt to confirm new resolution.</a:t>
            </a:r>
          </a:p>
        </p:txBody>
      </p:sp>
      <p:sp>
        <p:nvSpPr>
          <p:cNvPr id="3" name="직사각형 2"/>
          <p:cNvSpPr/>
          <p:nvPr/>
        </p:nvSpPr>
        <p:spPr>
          <a:xfrm>
            <a:off x="467544" y="1340768"/>
            <a:ext cx="7920880" cy="4176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There is no STB model at this time.</a:t>
            </a:r>
            <a:endParaRPr lang="ko-KR" altLang="en-US" dirty="0"/>
          </a:p>
        </p:txBody>
      </p:sp>
    </p:spTree>
    <p:extLst>
      <p:ext uri="{BB962C8B-B14F-4D97-AF65-F5344CB8AC3E}">
        <p14:creationId xmlns:p14="http://schemas.microsoft.com/office/powerpoint/2010/main" val="29764403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(Image </a:t>
            </a:r>
            <a:r>
              <a:rPr lang="en-US" altLang="ko-KR" sz="2300" baseline="0" dirty="0">
                <a:latin typeface="Arial" charset="0"/>
              </a:rPr>
              <a:t>Download - </a:t>
            </a:r>
            <a:r>
              <a:rPr lang="en-US" altLang="ko-KR" sz="2300" baseline="0" dirty="0" smtClean="0">
                <a:latin typeface="Arial" charset="0"/>
              </a:rPr>
              <a:t>Overview_1) </a:t>
            </a:r>
            <a:endParaRPr lang="ko-KR" altLang="en-US" sz="2300" baseline="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559245"/>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6" name="AutoShape 53"/>
          <p:cNvSpPr>
            <a:spLocks noChangeArrowheads="1"/>
          </p:cNvSpPr>
          <p:nvPr/>
        </p:nvSpPr>
        <p:spPr bwMode="auto">
          <a:xfrm>
            <a:off x="193661" y="5733256"/>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8" name="TextBox 27"/>
          <p:cNvSpPr txBox="1"/>
          <p:nvPr/>
        </p:nvSpPr>
        <p:spPr>
          <a:xfrm>
            <a:off x="932134" y="4640519"/>
            <a:ext cx="5303312" cy="393954"/>
          </a:xfrm>
          <a:prstGeom prst="rect">
            <a:avLst/>
          </a:prstGeom>
          <a:noFill/>
        </p:spPr>
        <p:txBody>
          <a:bodyPr wrap="square" rtlCol="0">
            <a:spAutoFit/>
          </a:bodyPr>
          <a:lstStyle/>
          <a:p>
            <a:r>
              <a:rPr lang="en-US" altLang="ko-KR" sz="980" b="1" baseline="0" dirty="0" smtClean="0"/>
              <a:t>Image Download contains </a:t>
            </a:r>
            <a:r>
              <a:rPr lang="en-US" altLang="ko-KR" sz="980" b="1" baseline="0" dirty="0"/>
              <a:t>“Boot Logo </a:t>
            </a:r>
            <a:r>
              <a:rPr lang="en-US" altLang="ko-KR" sz="980" b="1" baseline="0" dirty="0" smtClean="0"/>
              <a:t>Image,” </a:t>
            </a:r>
            <a:r>
              <a:rPr lang="en-US" altLang="ko-KR" sz="980" b="1" baseline="0" dirty="0"/>
              <a:t>“Apps Background Image(s</a:t>
            </a:r>
            <a:r>
              <a:rPr lang="en-US" altLang="ko-KR" sz="980" b="1" baseline="0" dirty="0" smtClean="0"/>
              <a:t>),” </a:t>
            </a:r>
            <a:r>
              <a:rPr lang="en-US" altLang="ko-KR" sz="980" b="1" baseline="0" dirty="0"/>
              <a:t>and “Hotel Directory Image(s</a:t>
            </a:r>
            <a:r>
              <a:rPr lang="en-US" altLang="ko-KR" sz="980" b="1" baseline="0" dirty="0" smtClean="0"/>
              <a:t>)” options.</a:t>
            </a:r>
            <a:endParaRPr lang="en-US" altLang="ko-KR" sz="980" b="1" baseline="0" dirty="0"/>
          </a:p>
        </p:txBody>
      </p:sp>
      <p:sp>
        <p:nvSpPr>
          <p:cNvPr id="30" name="AutoShape 53"/>
          <p:cNvSpPr>
            <a:spLocks noChangeArrowheads="1"/>
          </p:cNvSpPr>
          <p:nvPr/>
        </p:nvSpPr>
        <p:spPr bwMode="auto">
          <a:xfrm>
            <a:off x="167417" y="4590015"/>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800" b="1" baseline="0" dirty="0" smtClean="0">
                <a:ea typeface="GulimChe" pitchFamily="49" charset="-127"/>
              </a:rPr>
              <a:t>Screen </a:t>
            </a:r>
          </a:p>
          <a:p>
            <a:pPr algn="ctr" defTabSz="762000" latinLnBrk="1"/>
            <a:r>
              <a:rPr lang="en-US" altLang="ko-KR" sz="800" b="1" baseline="0" dirty="0" smtClean="0">
                <a:ea typeface="GulimChe" pitchFamily="49" charset="-127"/>
              </a:rPr>
              <a:t>Explanation</a:t>
            </a:r>
            <a:endParaRPr lang="en-US" altLang="ko-KR" sz="800" b="1" baseline="0" dirty="0">
              <a:ea typeface="GulimChe" pitchFamily="49" charset="-127"/>
            </a:endParaRPr>
          </a:p>
        </p:txBody>
      </p:sp>
      <p:sp>
        <p:nvSpPr>
          <p:cNvPr id="33" name="TextBox 32"/>
          <p:cNvSpPr txBox="1"/>
          <p:nvPr/>
        </p:nvSpPr>
        <p:spPr>
          <a:xfrm>
            <a:off x="907194" y="5733256"/>
            <a:ext cx="5303312" cy="846386"/>
          </a:xfrm>
          <a:prstGeom prst="rect">
            <a:avLst/>
          </a:prstGeom>
          <a:noFill/>
        </p:spPr>
        <p:txBody>
          <a:bodyPr wrap="square" rtlCol="0">
            <a:spAutoFit/>
          </a:bodyPr>
          <a:lstStyle/>
          <a:p>
            <a:pPr marL="228600" indent="-228600">
              <a:buAutoNum type="arabicPeriod"/>
            </a:pPr>
            <a:r>
              <a:rPr lang="en-US" altLang="ko-KR" sz="980" b="1" baseline="0" dirty="0" smtClean="0"/>
              <a:t>Image Download </a:t>
            </a:r>
            <a:r>
              <a:rPr lang="en-US" altLang="ko-KR" sz="980" b="1" baseline="0" dirty="0"/>
              <a:t>downloads </a:t>
            </a:r>
            <a:r>
              <a:rPr lang="en-US" altLang="ko-KR" sz="980" b="1" baseline="0" dirty="0" smtClean="0"/>
              <a:t>“Boot Logo Image,” “Apps Background Image(s),” </a:t>
            </a:r>
            <a:r>
              <a:rPr lang="en-US" altLang="ko-KR" sz="980" b="1" baseline="0" dirty="0"/>
              <a:t>and </a:t>
            </a:r>
            <a:r>
              <a:rPr lang="en-US" altLang="ko-KR" sz="980" b="1" baseline="0" dirty="0" smtClean="0"/>
              <a:t>“Hotel Directory Image(s)” </a:t>
            </a:r>
            <a:r>
              <a:rPr lang="en-US" altLang="ko-KR" sz="980" b="1" baseline="0" dirty="0"/>
              <a:t>at once</a:t>
            </a:r>
            <a:r>
              <a:rPr lang="en-US" altLang="ko-KR" sz="980" b="1" baseline="0" dirty="0" smtClean="0"/>
              <a:t>.</a:t>
            </a:r>
          </a:p>
          <a:p>
            <a:pPr marL="228600" indent="-228600">
              <a:buAutoNum type="arabicPeriod"/>
            </a:pPr>
            <a:r>
              <a:rPr lang="en-US" altLang="ko-KR" sz="980" b="1" baseline="0" dirty="0"/>
              <a:t>If you download an image from </a:t>
            </a:r>
            <a:r>
              <a:rPr lang="en-US" altLang="ko-KR" sz="980" b="1" baseline="0" dirty="0" smtClean="0"/>
              <a:t>“Image Download,” </a:t>
            </a:r>
            <a:r>
              <a:rPr lang="en-US" altLang="ko-KR" sz="980" b="1" baseline="0" dirty="0"/>
              <a:t>the TV does not reboot even though the download ends differently from </a:t>
            </a:r>
            <a:r>
              <a:rPr lang="en-US" altLang="ko-KR" sz="980" b="1" baseline="0" dirty="0" err="1" smtClean="0"/>
              <a:t>Ez</a:t>
            </a:r>
            <a:r>
              <a:rPr lang="en-US" altLang="ko-KR" sz="980" b="1" baseline="0" dirty="0" smtClean="0"/>
              <a:t> Download (i.e., the TV will reboot after image downloads performed in the </a:t>
            </a:r>
            <a:r>
              <a:rPr lang="en-US" altLang="ko-KR" sz="980" b="1" baseline="0" dirty="0" err="1" smtClean="0"/>
              <a:t>Ez</a:t>
            </a:r>
            <a:r>
              <a:rPr lang="en-US" altLang="ko-KR" sz="980" b="1" baseline="0" dirty="0" smtClean="0"/>
              <a:t> Download utility).</a:t>
            </a:r>
            <a:endParaRPr lang="en-US" altLang="ko-KR" sz="980" b="1" baseline="0" dirty="0"/>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30" y="841100"/>
            <a:ext cx="6281296" cy="3533229"/>
          </a:xfrm>
          <a:prstGeom prst="rect">
            <a:avLst/>
          </a:prstGeom>
        </p:spPr>
      </p:pic>
    </p:spTree>
    <p:extLst>
      <p:ext uri="{BB962C8B-B14F-4D97-AF65-F5344CB8AC3E}">
        <p14:creationId xmlns:p14="http://schemas.microsoft.com/office/powerpoint/2010/main" val="19876662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(Image Download - Overview_2) </a:t>
            </a:r>
            <a:endParaRPr lang="ko-KR" altLang="en-US" sz="2300" baseline="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559245"/>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6" name="AutoShape 53"/>
          <p:cNvSpPr>
            <a:spLocks noChangeArrowheads="1"/>
          </p:cNvSpPr>
          <p:nvPr/>
        </p:nvSpPr>
        <p:spPr bwMode="auto">
          <a:xfrm>
            <a:off x="193661" y="5733256"/>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8" name="TextBox 27"/>
          <p:cNvSpPr txBox="1"/>
          <p:nvPr/>
        </p:nvSpPr>
        <p:spPr>
          <a:xfrm>
            <a:off x="915761" y="4640519"/>
            <a:ext cx="5303312" cy="861774"/>
          </a:xfrm>
          <a:prstGeom prst="rect">
            <a:avLst/>
          </a:prstGeom>
          <a:noFill/>
        </p:spPr>
        <p:txBody>
          <a:bodyPr wrap="square" rtlCol="0">
            <a:spAutoFit/>
          </a:bodyPr>
          <a:lstStyle/>
          <a:p>
            <a:pPr marL="182880" indent="-182880">
              <a:buAutoNum type="arabicPeriod"/>
            </a:pPr>
            <a:r>
              <a:rPr lang="en-US" altLang="ko-KR" sz="1000" b="1" baseline="0" dirty="0" smtClean="0"/>
              <a:t>Download: </a:t>
            </a:r>
            <a:r>
              <a:rPr lang="en-US" altLang="ko-KR" sz="1000" b="1" baseline="0" dirty="0"/>
              <a:t>Start the download</a:t>
            </a:r>
            <a:r>
              <a:rPr lang="en-US" altLang="ko-KR" sz="1000" b="1" baseline="0" dirty="0" smtClean="0"/>
              <a:t>. The download sequence </a:t>
            </a:r>
            <a:r>
              <a:rPr lang="en-US" altLang="ko-KR" sz="1000" b="1" baseline="0" dirty="0"/>
              <a:t>is Select </a:t>
            </a:r>
            <a:r>
              <a:rPr lang="en-US" altLang="ko-KR" sz="1000" b="1" baseline="0" dirty="0" smtClean="0"/>
              <a:t>Image Download option/type -&gt; </a:t>
            </a:r>
            <a:r>
              <a:rPr lang="en-US" altLang="ko-KR" sz="1000" b="1" baseline="0" dirty="0"/>
              <a:t>Select Image(s) -&gt; </a:t>
            </a:r>
            <a:r>
              <a:rPr lang="en-US" altLang="ko-KR" sz="1000" b="1" baseline="0" dirty="0" smtClean="0"/>
              <a:t>Download.</a:t>
            </a:r>
            <a:endParaRPr lang="en-US" altLang="ko-KR" sz="1000" b="1" baseline="0" dirty="0"/>
          </a:p>
          <a:p>
            <a:pPr marL="182880" indent="-182880">
              <a:buAutoNum type="arabicPeriod"/>
            </a:pPr>
            <a:r>
              <a:rPr lang="en-US" altLang="ko-KR" sz="1000" b="1" baseline="0" dirty="0" smtClean="0">
                <a:ea typeface="GulimChe" pitchFamily="49" charset="-127"/>
              </a:rPr>
              <a:t>Deselect All: </a:t>
            </a:r>
            <a:r>
              <a:rPr lang="en-US" altLang="ko-KR" sz="1000" b="1" baseline="0" dirty="0">
                <a:ea typeface="GulimChe" pitchFamily="49" charset="-127"/>
              </a:rPr>
              <a:t>Returns to the previous state of selection</a:t>
            </a:r>
            <a:r>
              <a:rPr lang="en-US" altLang="ko-KR" sz="1000" b="1" baseline="0" dirty="0" smtClean="0">
                <a:ea typeface="GulimChe" pitchFamily="49" charset="-127"/>
              </a:rPr>
              <a:t>.</a:t>
            </a:r>
          </a:p>
          <a:p>
            <a:pPr marL="182880" indent="-182880">
              <a:buAutoNum type="arabicPeriod"/>
            </a:pPr>
            <a:r>
              <a:rPr lang="en-US" altLang="ko-KR" sz="1000" b="1" baseline="0" dirty="0" smtClean="0">
                <a:ea typeface="GulimChe" pitchFamily="49" charset="-127"/>
              </a:rPr>
              <a:t>     : Shows </a:t>
            </a:r>
            <a:r>
              <a:rPr lang="en-US" altLang="ko-KR" sz="1000" b="1" baseline="0" dirty="0">
                <a:ea typeface="GulimChe" pitchFamily="49" charset="-127"/>
              </a:rPr>
              <a:t>the capacity of the </a:t>
            </a:r>
            <a:r>
              <a:rPr lang="en-US" altLang="ko-KR" sz="1000" b="1" baseline="0" dirty="0" smtClean="0">
                <a:ea typeface="GulimChe" pitchFamily="49" charset="-127"/>
              </a:rPr>
              <a:t>downloaded media files </a:t>
            </a:r>
            <a:r>
              <a:rPr lang="en-US" altLang="ko-KR" sz="1000" b="1" baseline="0" dirty="0">
                <a:ea typeface="GulimChe" pitchFamily="49" charset="-127"/>
              </a:rPr>
              <a:t>and </a:t>
            </a:r>
            <a:r>
              <a:rPr lang="en-US" altLang="ko-KR" sz="1000" b="1" baseline="0" dirty="0" smtClean="0">
                <a:ea typeface="GulimChe" pitchFamily="49" charset="-127"/>
              </a:rPr>
              <a:t>the </a:t>
            </a:r>
            <a:r>
              <a:rPr lang="en-US" altLang="ko-KR" sz="1000" b="1" baseline="0" dirty="0">
                <a:ea typeface="GulimChe" pitchFamily="49" charset="-127"/>
              </a:rPr>
              <a:t>available capacity</a:t>
            </a:r>
            <a:r>
              <a:rPr lang="en-US" altLang="ko-KR" sz="1000" b="1" baseline="0" dirty="0" smtClean="0">
                <a:ea typeface="GulimChe" pitchFamily="49" charset="-127"/>
              </a:rPr>
              <a:t>.</a:t>
            </a:r>
          </a:p>
          <a:p>
            <a:pPr marL="182880" indent="-182880">
              <a:buFontTx/>
              <a:buAutoNum type="arabicPeriod"/>
            </a:pPr>
            <a:r>
              <a:rPr kumimoji="1" lang="en-US" altLang="ko-KR" sz="1000" b="1" baseline="0" dirty="0" smtClean="0">
                <a:ea typeface="Dotum" pitchFamily="34" charset="-127"/>
                <a:cs typeface="Arial" charset="0"/>
              </a:rPr>
              <a:t>Clear Storage: </a:t>
            </a:r>
            <a:r>
              <a:rPr kumimoji="1" lang="en-US" altLang="ko-KR" sz="1000" b="1" baseline="0" dirty="0">
                <a:ea typeface="Dotum" pitchFamily="34" charset="-127"/>
                <a:cs typeface="Arial" charset="0"/>
              </a:rPr>
              <a:t>Delete all image </a:t>
            </a:r>
            <a:r>
              <a:rPr kumimoji="1" lang="en-US" altLang="ko-KR" sz="1000" b="1" baseline="0" dirty="0" smtClean="0">
                <a:ea typeface="Dotum" pitchFamily="34" charset="-127"/>
                <a:cs typeface="Arial" charset="0"/>
              </a:rPr>
              <a:t>files.</a:t>
            </a:r>
            <a:endParaRPr lang="ko-KR" altLang="en-US" sz="1000" b="1" baseline="0" dirty="0"/>
          </a:p>
        </p:txBody>
      </p:sp>
      <p:sp>
        <p:nvSpPr>
          <p:cNvPr id="24" name="AutoShape 52"/>
          <p:cNvSpPr>
            <a:spLocks noChangeArrowheads="1"/>
          </p:cNvSpPr>
          <p:nvPr/>
        </p:nvSpPr>
        <p:spPr bwMode="auto">
          <a:xfrm>
            <a:off x="166517" y="4640519"/>
            <a:ext cx="655638" cy="77471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smtClean="0">
                <a:ea typeface="GulimChe" pitchFamily="49" charset="-127"/>
              </a:rPr>
              <a:t>Button</a:t>
            </a:r>
          </a:p>
          <a:p>
            <a:pPr algn="ctr" defTabSz="762000" latinLnBrk="1"/>
            <a:r>
              <a:rPr lang="en-US" altLang="ko-KR" sz="1400" b="1" dirty="0" smtClean="0">
                <a:ea typeface="GulimChe" pitchFamily="49" charset="-127"/>
              </a:rPr>
              <a:t>Operation</a:t>
            </a:r>
            <a:endParaRPr lang="en-US" altLang="ko-KR" sz="1400" b="1" dirty="0">
              <a:ea typeface="GulimChe" pitchFamily="49" charset="-127"/>
            </a:endParaRPr>
          </a:p>
        </p:txBody>
      </p:sp>
      <p:sp>
        <p:nvSpPr>
          <p:cNvPr id="29" name="Rectangle 82"/>
          <p:cNvSpPr>
            <a:spLocks noChangeArrowheads="1"/>
          </p:cNvSpPr>
          <p:nvPr/>
        </p:nvSpPr>
        <p:spPr bwMode="auto">
          <a:xfrm>
            <a:off x="6342024" y="5019923"/>
            <a:ext cx="2801976" cy="1108638"/>
          </a:xfrm>
          <a:prstGeom prst="rect">
            <a:avLst/>
          </a:prstGeom>
          <a:noFill/>
          <a:ln w="9525" algn="ctr">
            <a:noFill/>
            <a:miter lim="800000"/>
            <a:headEnd/>
            <a:tailEnd/>
          </a:ln>
        </p:spPr>
        <p:txBody>
          <a:bodyPr wrap="square" lIns="92075" tIns="46038" rIns="92075" bIns="46038">
            <a:spAutoFit/>
          </a:bodyPr>
          <a:lstStyle/>
          <a:p>
            <a:pPr marL="182880" indent="-182880" defTabSz="762000" latinLnBrk="1">
              <a:buAutoNum type="arabicPeriod"/>
            </a:pPr>
            <a:r>
              <a:rPr lang="en-US" sz="1100" baseline="0" dirty="0" smtClean="0"/>
              <a:t>If </a:t>
            </a:r>
            <a:r>
              <a:rPr lang="en-US" sz="1100" baseline="0" dirty="0"/>
              <a:t>user is in the </a:t>
            </a:r>
            <a:r>
              <a:rPr lang="en-US" sz="1100" baseline="0" dirty="0" err="1" smtClean="0"/>
              <a:t>Ez</a:t>
            </a:r>
            <a:r>
              <a:rPr lang="en-US" sz="1100" baseline="0" dirty="0" smtClean="0"/>
              <a:t> Download </a:t>
            </a:r>
            <a:r>
              <a:rPr lang="en-US" sz="1100" baseline="0" dirty="0"/>
              <a:t>utility </a:t>
            </a:r>
            <a:r>
              <a:rPr lang="en-US" sz="1100" baseline="0" dirty="0" smtClean="0"/>
              <a:t/>
            </a:r>
            <a:br>
              <a:rPr lang="en-US" sz="1100" baseline="0" dirty="0" smtClean="0"/>
            </a:br>
            <a:r>
              <a:rPr lang="en-US" sz="1100" baseline="0" dirty="0" smtClean="0"/>
              <a:t>and </a:t>
            </a:r>
            <a:r>
              <a:rPr lang="en-US" sz="1100" baseline="0" dirty="0"/>
              <a:t>selects </a:t>
            </a:r>
            <a:r>
              <a:rPr lang="en-US" sz="1100" baseline="0" dirty="0" smtClean="0"/>
              <a:t>Clear Storage, </a:t>
            </a:r>
            <a:r>
              <a:rPr lang="en-US" sz="1100" baseline="0" dirty="0"/>
              <a:t>all </a:t>
            </a:r>
            <a:r>
              <a:rPr lang="en-US" sz="1100" baseline="0" dirty="0" smtClean="0"/>
              <a:t/>
            </a:r>
            <a:br>
              <a:rPr lang="en-US" sz="1100" baseline="0" dirty="0" smtClean="0"/>
            </a:br>
            <a:r>
              <a:rPr lang="en-US" sz="1100" baseline="0" dirty="0" smtClean="0"/>
              <a:t>media </a:t>
            </a:r>
            <a:r>
              <a:rPr lang="en-US" sz="1100" baseline="0" dirty="0"/>
              <a:t>files will be cleared, but if user </a:t>
            </a:r>
            <a:r>
              <a:rPr lang="en-US" sz="1100" baseline="0" dirty="0" smtClean="0"/>
              <a:t/>
            </a:r>
            <a:br>
              <a:rPr lang="en-US" sz="1100" baseline="0" dirty="0" smtClean="0"/>
            </a:br>
            <a:r>
              <a:rPr lang="en-US" sz="1100" baseline="0" dirty="0" smtClean="0"/>
              <a:t>is </a:t>
            </a:r>
            <a:r>
              <a:rPr lang="en-US" sz="1100" baseline="0" dirty="0"/>
              <a:t>in an individual category, only that </a:t>
            </a:r>
            <a:r>
              <a:rPr lang="en-US" sz="1100" baseline="0" dirty="0" smtClean="0"/>
              <a:t/>
            </a:r>
            <a:br>
              <a:rPr lang="en-US" sz="1100" baseline="0" dirty="0" smtClean="0"/>
            </a:br>
            <a:r>
              <a:rPr lang="en-US" sz="1100" baseline="0" dirty="0" smtClean="0"/>
              <a:t>category’s </a:t>
            </a:r>
            <a:r>
              <a:rPr lang="en-US" sz="1100" baseline="0" dirty="0"/>
              <a:t>files will be cleared</a:t>
            </a:r>
            <a:r>
              <a:rPr lang="en-US" altLang="ko-KR" sz="1100" baseline="0" dirty="0" smtClean="0">
                <a:ea typeface="GulimChe" pitchFamily="49" charset="-127"/>
              </a:rPr>
              <a:t>.</a:t>
            </a:r>
          </a:p>
          <a:p>
            <a:pPr marL="182880" indent="-182880" defTabSz="762000" latinLnBrk="1">
              <a:buAutoNum type="arabicPeriod"/>
            </a:pPr>
            <a:endParaRPr lang="en-US" altLang="ko-KR" sz="1100" baseline="0" dirty="0" smtClean="0">
              <a:ea typeface="GulimChe" pitchFamily="49" charset="-127"/>
            </a:endParaRPr>
          </a:p>
        </p:txBody>
      </p:sp>
      <p:pic>
        <p:nvPicPr>
          <p:cNvPr id="20" name="그림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715" y="5148284"/>
            <a:ext cx="160926" cy="160926"/>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70" y="874495"/>
            <a:ext cx="6286955" cy="3536412"/>
          </a:xfrm>
          <a:prstGeom prst="rect">
            <a:avLst/>
          </a:prstGeom>
        </p:spPr>
      </p:pic>
      <p:pic>
        <p:nvPicPr>
          <p:cNvPr id="9" name="그림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59638" y="1166732"/>
            <a:ext cx="2792784" cy="1570941"/>
          </a:xfrm>
          <a:prstGeom prst="rect">
            <a:avLst/>
          </a:prstGeom>
        </p:spPr>
      </p:pic>
      <p:pic>
        <p:nvPicPr>
          <p:cNvPr id="10" name="그림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4166" y="3173888"/>
            <a:ext cx="2759477" cy="1552206"/>
          </a:xfrm>
          <a:prstGeom prst="rect">
            <a:avLst/>
          </a:prstGeom>
        </p:spPr>
      </p:pic>
    </p:spTree>
    <p:extLst>
      <p:ext uri="{BB962C8B-B14F-4D97-AF65-F5344CB8AC3E}">
        <p14:creationId xmlns:p14="http://schemas.microsoft.com/office/powerpoint/2010/main" val="15172988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9131300"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(Image Download </a:t>
            </a:r>
            <a:r>
              <a:rPr lang="en-US" altLang="ko-KR" sz="2300" baseline="0" dirty="0" smtClean="0">
                <a:latin typeface="Arial" charset="0"/>
              </a:rPr>
              <a:t>- Boot Logo Image) </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7383" y="5839477"/>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6" name="AutoShape 53"/>
          <p:cNvSpPr>
            <a:spLocks noChangeArrowheads="1"/>
          </p:cNvSpPr>
          <p:nvPr/>
        </p:nvSpPr>
        <p:spPr bwMode="auto">
          <a:xfrm>
            <a:off x="166517" y="5919865"/>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17" name="TextBox 16"/>
          <p:cNvSpPr txBox="1"/>
          <p:nvPr/>
        </p:nvSpPr>
        <p:spPr>
          <a:xfrm>
            <a:off x="822155" y="4751364"/>
            <a:ext cx="5334021" cy="738664"/>
          </a:xfrm>
          <a:prstGeom prst="rect">
            <a:avLst/>
          </a:prstGeom>
          <a:noFill/>
        </p:spPr>
        <p:txBody>
          <a:bodyPr wrap="square" rtlCol="0">
            <a:spAutoFit/>
          </a:bodyPr>
          <a:lstStyle/>
          <a:p>
            <a:pPr marL="182880" indent="-182880"/>
            <a:r>
              <a:rPr lang="en-US" altLang="ko-KR" sz="1050" b="1" baseline="0" dirty="0" smtClean="0"/>
              <a:t>1.	Image area: </a:t>
            </a:r>
            <a:r>
              <a:rPr lang="en-US" altLang="ko-KR" sz="1050" b="1" baseline="0" dirty="0"/>
              <a:t>S</a:t>
            </a:r>
            <a:r>
              <a:rPr lang="en-US" altLang="ko-KR" sz="1050" b="1" baseline="0" dirty="0" smtClean="0"/>
              <a:t>how </a:t>
            </a:r>
            <a:r>
              <a:rPr lang="en-US" altLang="ko-KR" sz="1050" b="1" baseline="0" dirty="0"/>
              <a:t>images </a:t>
            </a:r>
            <a:r>
              <a:rPr lang="en-US" altLang="ko-KR" sz="1050" b="1" baseline="0" dirty="0" smtClean="0"/>
              <a:t>in </a:t>
            </a:r>
            <a:r>
              <a:rPr lang="en-US" altLang="ko-KR" sz="1050" b="1" baseline="0" dirty="0"/>
              <a:t>USB device </a:t>
            </a:r>
            <a:r>
              <a:rPr lang="en-US" altLang="ko-KR" sz="1050" b="1" baseline="0" dirty="0" smtClean="0"/>
              <a:t>\LG_DTV </a:t>
            </a:r>
            <a:r>
              <a:rPr lang="en-US" altLang="ko-KR" sz="1050" b="1" baseline="0" dirty="0"/>
              <a:t>or </a:t>
            </a:r>
            <a:r>
              <a:rPr lang="en-US" altLang="ko-KR" sz="1050" b="1" baseline="0" dirty="0" smtClean="0"/>
              <a:t>\</a:t>
            </a:r>
            <a:r>
              <a:rPr lang="en-US" altLang="ko-KR" sz="1050" b="1" baseline="0" dirty="0" err="1" smtClean="0"/>
              <a:t>lg_dtv</a:t>
            </a:r>
            <a:r>
              <a:rPr lang="en-US" altLang="ko-KR" sz="1050" b="1" baseline="0" dirty="0" smtClean="0"/>
              <a:t> folder. User can select the desired image to use for the splash screen when the TV is turned on.</a:t>
            </a:r>
            <a:endParaRPr lang="en-US" altLang="ko-KR" sz="1050" b="1" baseline="0" dirty="0"/>
          </a:p>
          <a:p>
            <a:pPr marL="182880" indent="-182880">
              <a:buAutoNum type="arabicPeriod" startAt="2"/>
            </a:pPr>
            <a:r>
              <a:rPr lang="en-US" altLang="ko-KR" sz="1050" b="1" baseline="0" dirty="0" smtClean="0">
                <a:ea typeface="GulimChe" pitchFamily="49" charset="-127"/>
              </a:rPr>
              <a:t>Default focus: Boot Logo Image</a:t>
            </a:r>
          </a:p>
        </p:txBody>
      </p:sp>
      <p:sp>
        <p:nvSpPr>
          <p:cNvPr id="20" name="Rectangle 82"/>
          <p:cNvSpPr>
            <a:spLocks noChangeArrowheads="1"/>
          </p:cNvSpPr>
          <p:nvPr/>
        </p:nvSpPr>
        <p:spPr bwMode="auto">
          <a:xfrm>
            <a:off x="6299200" y="2896139"/>
            <a:ext cx="2809875" cy="2970686"/>
          </a:xfrm>
          <a:prstGeom prst="rect">
            <a:avLst/>
          </a:prstGeom>
          <a:noFill/>
          <a:ln w="9525" algn="ctr">
            <a:noFill/>
            <a:miter lim="800000"/>
            <a:headEnd/>
            <a:tailEnd/>
          </a:ln>
        </p:spPr>
        <p:txBody>
          <a:bodyPr lIns="92075" tIns="46038" rIns="92075" bIns="46038">
            <a:spAutoFit/>
          </a:bodyPr>
          <a:lstStyle/>
          <a:p>
            <a:pPr marL="182880" indent="-182880" defTabSz="762000" latinLnBrk="1">
              <a:buFontTx/>
              <a:buAutoNum type="arabicPeriod"/>
            </a:pPr>
            <a:r>
              <a:rPr kumimoji="1" lang="en-US" altLang="ko-KR" sz="1100" b="1" baseline="0" dirty="0" smtClean="0">
                <a:ea typeface="GulimChe" pitchFamily="49" charset="-127"/>
              </a:rPr>
              <a:t>If there are no logo (i.e., splash screen) </a:t>
            </a:r>
            <a:r>
              <a:rPr kumimoji="1" lang="en-US" altLang="ko-KR" sz="1100" b="1" baseline="0" dirty="0">
                <a:ea typeface="GulimChe" pitchFamily="49" charset="-127"/>
              </a:rPr>
              <a:t>i</a:t>
            </a:r>
            <a:r>
              <a:rPr kumimoji="1" lang="en-US" altLang="ko-KR" sz="1100" b="1" baseline="0" dirty="0" smtClean="0">
                <a:ea typeface="GulimChe" pitchFamily="49" charset="-127"/>
              </a:rPr>
              <a:t>mage files, the screen will show: “No media files on selected USB</a:t>
            </a:r>
            <a:r>
              <a:rPr kumimoji="1" lang="en-US" altLang="ko-KR" sz="1100" b="1" baseline="0" dirty="0">
                <a:solidFill>
                  <a:srgbClr val="009900"/>
                </a:solidFill>
                <a:ea typeface="GulimChe" pitchFamily="49" charset="-127"/>
                <a:sym typeface="Wingdings" panose="05000000000000000000" pitchFamily="2" charset="2"/>
              </a:rPr>
              <a:t> </a:t>
            </a:r>
            <a:r>
              <a:rPr kumimoji="1" lang="en-US" altLang="ko-KR" sz="1100" b="1" baseline="0" dirty="0" smtClean="0">
                <a:ea typeface="GulimChe" pitchFamily="49" charset="-127"/>
              </a:rPr>
              <a:t>device.”</a:t>
            </a:r>
          </a:p>
          <a:p>
            <a:pPr marL="228600" indent="-228600" defTabSz="762000" latinLnBrk="1">
              <a:buFontTx/>
              <a:buAutoNum type="arabicPeriod"/>
            </a:pPr>
            <a:r>
              <a:rPr kumimoji="1" lang="en-US" altLang="ko-KR" sz="1100" b="1" baseline="0" dirty="0" smtClean="0">
                <a:ea typeface="GulimChe" pitchFamily="49" charset="-127"/>
              </a:rPr>
              <a:t>Logo image </a:t>
            </a:r>
            <a:r>
              <a:rPr kumimoji="1" lang="en-US" altLang="ko-KR" sz="1100" b="1" baseline="0" dirty="0">
                <a:ea typeface="GulimChe" pitchFamily="49" charset="-127"/>
              </a:rPr>
              <a:t>update function </a:t>
            </a:r>
            <a:r>
              <a:rPr kumimoji="1" lang="en-US" altLang="ko-KR" sz="1100" b="1" baseline="0" dirty="0" smtClean="0">
                <a:ea typeface="GulimChe" pitchFamily="49" charset="-127"/>
              </a:rPr>
              <a:t>supports </a:t>
            </a:r>
            <a:r>
              <a:rPr kumimoji="1" lang="en-US" altLang="ko-KR" sz="1100" b="1" baseline="0" dirty="0">
                <a:ea typeface="GulimChe" pitchFamily="49" charset="-127"/>
              </a:rPr>
              <a:t>only </a:t>
            </a:r>
            <a:r>
              <a:rPr kumimoji="1" lang="en-US" altLang="ko-KR" sz="1100" b="1" baseline="0" dirty="0" smtClean="0">
                <a:ea typeface="GulimChe" pitchFamily="49" charset="-127"/>
              </a:rPr>
              <a:t>JPG, JPEG </a:t>
            </a:r>
            <a:r>
              <a:rPr kumimoji="1" lang="en-US" altLang="ko-KR" sz="1100" b="1" baseline="0" dirty="0">
                <a:ea typeface="GulimChe" pitchFamily="49" charset="-127"/>
              </a:rPr>
              <a:t>(up to 6 MB per image) or BMP (up to 5.93 MB per image) format file. </a:t>
            </a:r>
            <a:endParaRPr kumimoji="1" lang="en-US" altLang="ko-KR" sz="1100" b="1" baseline="0" dirty="0" smtClean="0">
              <a:ea typeface="GulimChe" pitchFamily="49" charset="-127"/>
            </a:endParaRPr>
          </a:p>
          <a:p>
            <a:pPr marL="228600" indent="-228600" defTabSz="762000" latinLnBrk="1">
              <a:buFontTx/>
              <a:buAutoNum type="arabicPeriod"/>
            </a:pPr>
            <a:r>
              <a:rPr kumimoji="1" lang="en-US" altLang="ko-KR" sz="1100" b="1" baseline="0" dirty="0" smtClean="0">
                <a:ea typeface="GulimChe" pitchFamily="49" charset="-127"/>
              </a:rPr>
              <a:t>TV </a:t>
            </a:r>
            <a:r>
              <a:rPr kumimoji="1" lang="en-US" altLang="ko-KR" sz="1100" b="1" baseline="0" dirty="0">
                <a:ea typeface="GulimChe" pitchFamily="49" charset="-127"/>
              </a:rPr>
              <a:t>keeps splash image until you </a:t>
            </a:r>
            <a:r>
              <a:rPr kumimoji="1" lang="en-US" altLang="ko-KR" sz="1100" b="1" baseline="0" dirty="0" smtClean="0">
                <a:ea typeface="GulimChe" pitchFamily="49" charset="-127"/>
              </a:rPr>
              <a:t>download a </a:t>
            </a:r>
            <a:r>
              <a:rPr kumimoji="1" lang="en-US" altLang="ko-KR" sz="1100" b="1" baseline="0" dirty="0">
                <a:ea typeface="GulimChe" pitchFamily="49" charset="-127"/>
              </a:rPr>
              <a:t>new splash image</a:t>
            </a:r>
            <a:r>
              <a:rPr kumimoji="1" lang="en-US" altLang="ko-KR" sz="1100" b="1" baseline="0" dirty="0" smtClean="0">
                <a:ea typeface="GulimChe" pitchFamily="49" charset="-127"/>
              </a:rPr>
              <a:t>.</a:t>
            </a:r>
          </a:p>
          <a:p>
            <a:pPr marL="182880" indent="-182880" defTabSz="762000" latinLnBrk="1">
              <a:buFontTx/>
              <a:buAutoNum type="arabicPeriod"/>
            </a:pPr>
            <a:r>
              <a:rPr lang="en-US" altLang="ko-KR" sz="1100" b="1" baseline="0" dirty="0"/>
              <a:t>Max resolution of splash </a:t>
            </a:r>
            <a:r>
              <a:rPr lang="en-US" altLang="ko-KR" sz="1100" b="1" baseline="0" dirty="0" smtClean="0"/>
              <a:t>image: </a:t>
            </a:r>
            <a:r>
              <a:rPr lang="en-US" altLang="ko-KR" sz="1100" b="1" baseline="0" dirty="0" smtClean="0">
                <a:solidFill>
                  <a:srgbClr val="009900"/>
                </a:solidFill>
                <a:sym typeface="Wingdings" panose="05000000000000000000" pitchFamily="2" charset="2"/>
              </a:rPr>
              <a:t> </a:t>
            </a:r>
            <a:r>
              <a:rPr lang="en-US" altLang="ko-KR" sz="1100" b="1" baseline="0" dirty="0" smtClean="0"/>
              <a:t>Full </a:t>
            </a:r>
            <a:r>
              <a:rPr lang="en-US" altLang="ko-KR" sz="1100" b="1" baseline="0" dirty="0"/>
              <a:t>HD → 1920 x 1080, HD → 1360 x </a:t>
            </a:r>
            <a:r>
              <a:rPr lang="en-US" altLang="ko-KR" sz="1100" b="1" baseline="0" dirty="0" smtClean="0"/>
              <a:t>768</a:t>
            </a:r>
            <a:r>
              <a:rPr kumimoji="1" lang="en-US" altLang="ko-KR" sz="1100" b="1" baseline="0" dirty="0" smtClean="0">
                <a:ea typeface="GulimChe" pitchFamily="49" charset="-127"/>
              </a:rPr>
              <a:t> (typical - this </a:t>
            </a:r>
            <a:r>
              <a:rPr kumimoji="1" lang="en-US" altLang="ko-KR" sz="1100" b="1" baseline="0" dirty="0">
                <a:ea typeface="GulimChe" pitchFamily="49" charset="-127"/>
              </a:rPr>
              <a:t>may vary by </a:t>
            </a:r>
            <a:r>
              <a:rPr kumimoji="1" lang="en-US" altLang="ko-KR" sz="1100" b="1" baseline="0" dirty="0" smtClean="0">
                <a:ea typeface="GulimChe" pitchFamily="49" charset="-127"/>
              </a:rPr>
              <a:t>TV).</a:t>
            </a:r>
            <a:endParaRPr kumimoji="1" lang="en-US" altLang="ko-KR" sz="1100" b="1" baseline="0" dirty="0">
              <a:ea typeface="GulimChe" pitchFamily="49" charset="-127"/>
            </a:endParaRPr>
          </a:p>
          <a:p>
            <a:pPr marL="182880" indent="-182880" defTabSz="762000" latinLnBrk="1">
              <a:buFontTx/>
              <a:buAutoNum type="arabicPeriod"/>
            </a:pPr>
            <a:r>
              <a:rPr lang="en-US" altLang="ko-KR" sz="1100" b="1" baseline="0" dirty="0"/>
              <a:t>Min resolution of splash </a:t>
            </a:r>
            <a:r>
              <a:rPr lang="en-US" altLang="ko-KR" sz="1100" b="1" baseline="0" dirty="0" smtClean="0"/>
              <a:t>image: </a:t>
            </a:r>
            <a:r>
              <a:rPr lang="en-US" altLang="ko-KR" sz="1100" b="1" baseline="0" dirty="0"/>
              <a:t>Full </a:t>
            </a:r>
            <a:r>
              <a:rPr lang="en-US" altLang="ko-KR" sz="1100" b="1" baseline="0" dirty="0" smtClean="0"/>
              <a:t>64 </a:t>
            </a:r>
            <a:r>
              <a:rPr lang="en-US" altLang="ko-KR" sz="1100" b="1" baseline="0" dirty="0"/>
              <a:t>x 64</a:t>
            </a:r>
            <a:r>
              <a:rPr lang="en-US" altLang="ko-KR" sz="1100" b="1" baseline="0" dirty="0" smtClean="0"/>
              <a:t>.</a:t>
            </a:r>
          </a:p>
          <a:p>
            <a:pPr marL="182880" indent="-182880" defTabSz="762000" latinLnBrk="1">
              <a:buFontTx/>
              <a:buAutoNum type="arabicPeriod"/>
            </a:pPr>
            <a:r>
              <a:rPr lang="en-US" altLang="ko-KR" sz="1100" b="1" baseline="0" dirty="0"/>
              <a:t>OLED Model does not support</a:t>
            </a:r>
          </a:p>
          <a:p>
            <a:pPr defTabSz="762000" latinLnBrk="1"/>
            <a:endParaRPr lang="en-US" altLang="ko-KR" sz="1100" b="1" baseline="0" dirty="0" smtClean="0"/>
          </a:p>
        </p:txBody>
      </p:sp>
      <p:sp>
        <p:nvSpPr>
          <p:cNvPr id="23" name="TextBox 47"/>
          <p:cNvSpPr txBox="1">
            <a:spLocks noChangeArrowheads="1"/>
          </p:cNvSpPr>
          <p:nvPr/>
        </p:nvSpPr>
        <p:spPr bwMode="auto">
          <a:xfrm>
            <a:off x="6402690" y="2407552"/>
            <a:ext cx="2643664" cy="430887"/>
          </a:xfrm>
          <a:prstGeom prst="rect">
            <a:avLst/>
          </a:prstGeom>
          <a:noFill/>
          <a:ln w="38100">
            <a:solidFill>
              <a:srgbClr val="FF0000"/>
            </a:solidFill>
            <a:miter lim="800000"/>
            <a:headEnd/>
            <a:tailEnd/>
          </a:ln>
        </p:spPr>
        <p:txBody>
          <a:bodyPr wrap="square">
            <a:spAutoFit/>
          </a:bodyPr>
          <a:lstStyle/>
          <a:p>
            <a:pPr marL="91440" latinLnBrk="1"/>
            <a:r>
              <a:rPr kumimoji="1" lang="en-US" altLang="ko-KR" sz="1100" b="1" baseline="0" dirty="0" smtClean="0">
                <a:ea typeface="Dotum" pitchFamily="34" charset="-127"/>
                <a:cs typeface="Arial" charset="0"/>
              </a:rPr>
              <a:t>When you select image, image is checked.</a:t>
            </a:r>
            <a:endParaRPr kumimoji="1" lang="en-US" altLang="ko-KR" sz="1100" b="1" baseline="0" dirty="0">
              <a:solidFill>
                <a:srgbClr val="FF0000"/>
              </a:solidFill>
              <a:ea typeface="Dotum" pitchFamily="34" charset="-127"/>
              <a:cs typeface="Arial" charset="0"/>
            </a:endParaRPr>
          </a:p>
        </p:txBody>
      </p:sp>
      <p:cxnSp>
        <p:nvCxnSpPr>
          <p:cNvPr id="27" name="Shape 33"/>
          <p:cNvCxnSpPr>
            <a:endCxn id="23" idx="3"/>
          </p:cNvCxnSpPr>
          <p:nvPr/>
        </p:nvCxnSpPr>
        <p:spPr>
          <a:xfrm flipH="1">
            <a:off x="9046354" y="1474479"/>
            <a:ext cx="20329" cy="1148517"/>
          </a:xfrm>
          <a:prstGeom prst="bentConnector3">
            <a:avLst>
              <a:gd name="adj1" fmla="val -112450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35907" y="5906737"/>
            <a:ext cx="5164321" cy="738664"/>
          </a:xfrm>
          <a:prstGeom prst="rect">
            <a:avLst/>
          </a:prstGeom>
          <a:noFill/>
        </p:spPr>
        <p:txBody>
          <a:bodyPr wrap="square" rtlCol="0">
            <a:spAutoFit/>
          </a:bodyPr>
          <a:lstStyle/>
          <a:p>
            <a:pPr marL="182880" indent="-182880">
              <a:buAutoNum type="arabicPeriod"/>
            </a:pPr>
            <a:r>
              <a:rPr lang="en-US" altLang="ko-KR" sz="1050" b="1" baseline="0" dirty="0" smtClean="0"/>
              <a:t>Right Key: Move </a:t>
            </a:r>
            <a:r>
              <a:rPr lang="en-US" altLang="ko-KR" sz="1050" b="1" baseline="0" dirty="0"/>
              <a:t>to image </a:t>
            </a:r>
            <a:r>
              <a:rPr lang="en-US" altLang="ko-KR" sz="1050" b="1" baseline="0" dirty="0" smtClean="0"/>
              <a:t>area.</a:t>
            </a:r>
          </a:p>
          <a:p>
            <a:pPr marL="182880" indent="-182880">
              <a:buFontTx/>
              <a:buAutoNum type="arabicPeriod"/>
            </a:pPr>
            <a:r>
              <a:rPr lang="en-US" altLang="ko-KR" sz="1050" b="1" baseline="0" dirty="0" smtClean="0"/>
              <a:t>Down Key: Move to “Apps Background Image(s).”</a:t>
            </a:r>
          </a:p>
          <a:p>
            <a:pPr marL="182880" indent="-182880"/>
            <a:r>
              <a:rPr lang="en-US" altLang="ko-KR" sz="1050" b="1" baseline="0" dirty="0" smtClean="0"/>
              <a:t>3.	Image area: Use the arrow keys to navigate between images. Press OK (Enter) on the remote to select an image.</a:t>
            </a:r>
            <a:endParaRPr lang="en-US" altLang="ko-KR" sz="1050" b="1" baseline="0" dirty="0"/>
          </a:p>
        </p:txBody>
      </p:sp>
      <p:sp>
        <p:nvSpPr>
          <p:cNvPr id="22" name="AutoShape 53"/>
          <p:cNvSpPr>
            <a:spLocks noChangeArrowheads="1"/>
          </p:cNvSpPr>
          <p:nvPr/>
        </p:nvSpPr>
        <p:spPr bwMode="auto">
          <a:xfrm>
            <a:off x="164930" y="4797675"/>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800" b="1" baseline="0" dirty="0" smtClean="0">
                <a:ea typeface="GulimChe" pitchFamily="49" charset="-127"/>
              </a:rPr>
              <a:t>Screen </a:t>
            </a:r>
          </a:p>
          <a:p>
            <a:pPr algn="ctr" defTabSz="762000" latinLnBrk="1"/>
            <a:r>
              <a:rPr lang="en-US" altLang="ko-KR" sz="800" b="1" baseline="0" dirty="0" smtClean="0">
                <a:ea typeface="GulimChe" pitchFamily="49" charset="-127"/>
              </a:rPr>
              <a:t>Explanation</a:t>
            </a:r>
            <a:endParaRPr lang="en-US" altLang="ko-KR" sz="800" b="1" baseline="0" dirty="0">
              <a:ea typeface="GulimChe" pitchFamily="49" charset="-127"/>
            </a:endParaRPr>
          </a:p>
        </p:txBody>
      </p:sp>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85" y="840697"/>
            <a:ext cx="6297672" cy="3542441"/>
          </a:xfrm>
          <a:prstGeom prst="rect">
            <a:avLst/>
          </a:prstGeom>
        </p:spPr>
      </p:pic>
      <p:pic>
        <p:nvPicPr>
          <p:cNvPr id="5" name="그림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6510" y="798419"/>
            <a:ext cx="2696023" cy="1516513"/>
          </a:xfrm>
          <a:prstGeom prst="rect">
            <a:avLst/>
          </a:prstGeom>
        </p:spPr>
      </p:pic>
    </p:spTree>
    <p:extLst>
      <p:ext uri="{BB962C8B-B14F-4D97-AF65-F5344CB8AC3E}">
        <p14:creationId xmlns:p14="http://schemas.microsoft.com/office/powerpoint/2010/main" val="42720882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57250"/>
            <a:ext cx="6326193" cy="3558484"/>
          </a:xfrm>
          <a:prstGeom prst="rect">
            <a:avLst/>
          </a:prstGeom>
        </p:spPr>
      </p:pic>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(Image Download – AOD Moments Image)</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31121" y="5758809"/>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6" name="AutoShape 53"/>
          <p:cNvSpPr>
            <a:spLocks noChangeArrowheads="1"/>
          </p:cNvSpPr>
          <p:nvPr/>
        </p:nvSpPr>
        <p:spPr bwMode="auto">
          <a:xfrm>
            <a:off x="193661" y="5809681"/>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17" name="TextBox 16"/>
          <p:cNvSpPr txBox="1"/>
          <p:nvPr/>
        </p:nvSpPr>
        <p:spPr>
          <a:xfrm>
            <a:off x="916274" y="4528657"/>
            <a:ext cx="5255280" cy="900246"/>
          </a:xfrm>
          <a:prstGeom prst="rect">
            <a:avLst/>
          </a:prstGeom>
          <a:noFill/>
        </p:spPr>
        <p:txBody>
          <a:bodyPr wrap="square" rtlCol="0">
            <a:spAutoFit/>
          </a:bodyPr>
          <a:lstStyle/>
          <a:p>
            <a:r>
              <a:rPr lang="en-US" altLang="ko-KR" sz="1050" b="1" baseline="0" dirty="0"/>
              <a:t>1</a:t>
            </a:r>
            <a:r>
              <a:rPr lang="en-US" altLang="ko-KR" sz="1050" b="1" baseline="0" dirty="0" smtClean="0"/>
              <a:t>. </a:t>
            </a:r>
            <a:r>
              <a:rPr lang="en-US" altLang="ko-KR" sz="1050" b="1" baseline="0" dirty="0"/>
              <a:t>When selecting an image, indicate the number of selected files at the top.</a:t>
            </a:r>
          </a:p>
          <a:p>
            <a:r>
              <a:rPr lang="en-US" altLang="ko-KR" sz="1050" b="1" baseline="0" dirty="0"/>
              <a:t>2</a:t>
            </a:r>
            <a:r>
              <a:rPr lang="en-US" altLang="ko-KR" sz="1050" b="1" baseline="0" dirty="0" smtClean="0"/>
              <a:t>. </a:t>
            </a:r>
            <a:r>
              <a:rPr lang="en-US" altLang="ko-KR" sz="1050" b="1" baseline="0" dirty="0"/>
              <a:t>There is no maximum number of images that can be selected. It can only be downloaded within 100MB</a:t>
            </a:r>
            <a:r>
              <a:rPr lang="en-US" altLang="ko-KR" sz="1050" b="1" baseline="0" dirty="0" smtClean="0"/>
              <a:t>.</a:t>
            </a:r>
          </a:p>
          <a:p>
            <a:r>
              <a:rPr lang="en-US" altLang="ko-KR" sz="1050" b="1" baseline="0" dirty="0"/>
              <a:t>3</a:t>
            </a:r>
            <a:r>
              <a:rPr lang="en-US" altLang="ko-KR" sz="1050" b="1" baseline="0" dirty="0" smtClean="0"/>
              <a:t>. </a:t>
            </a:r>
            <a:r>
              <a:rPr lang="en-US" altLang="ko-KR" sz="1050" b="1" baseline="0" dirty="0"/>
              <a:t>If you start downloading without selecting more than 16 items, it will display a warning pop-up.</a:t>
            </a:r>
          </a:p>
        </p:txBody>
      </p:sp>
      <p:sp>
        <p:nvSpPr>
          <p:cNvPr id="20" name="Rectangle 82"/>
          <p:cNvSpPr>
            <a:spLocks noChangeArrowheads="1"/>
          </p:cNvSpPr>
          <p:nvPr/>
        </p:nvSpPr>
        <p:spPr bwMode="auto">
          <a:xfrm>
            <a:off x="6257750" y="4978780"/>
            <a:ext cx="3017113" cy="1339470"/>
          </a:xfrm>
          <a:prstGeom prst="rect">
            <a:avLst/>
          </a:prstGeom>
          <a:noFill/>
          <a:ln w="9525" algn="ctr">
            <a:noFill/>
            <a:miter lim="800000"/>
            <a:headEnd/>
            <a:tailEnd/>
          </a:ln>
        </p:spPr>
        <p:txBody>
          <a:bodyPr wrap="square" lIns="92075" tIns="46038" rIns="92075" bIns="46038">
            <a:spAutoFit/>
          </a:bodyPr>
          <a:lstStyle/>
          <a:p>
            <a:pPr marL="228600" indent="-228600" defTabSz="762000" latinLnBrk="1">
              <a:buFontTx/>
              <a:buAutoNum type="arabicPeriod"/>
            </a:pPr>
            <a:r>
              <a:rPr kumimoji="1" lang="en-US" altLang="ko-KR" sz="1000" b="1" baseline="0" dirty="0" smtClean="0">
                <a:ea typeface="GulimChe" pitchFamily="49" charset="-127"/>
              </a:rPr>
              <a:t>AOD update </a:t>
            </a:r>
            <a:r>
              <a:rPr kumimoji="1" lang="en-US" altLang="ko-KR" sz="1000" b="1" baseline="0" dirty="0">
                <a:ea typeface="GulimChe" pitchFamily="49" charset="-127"/>
              </a:rPr>
              <a:t>function supports only </a:t>
            </a:r>
            <a:r>
              <a:rPr kumimoji="1" lang="en-US" altLang="ko-KR" sz="1000" b="1" baseline="0" dirty="0" smtClean="0">
                <a:ea typeface="GulimChe" pitchFamily="49" charset="-127"/>
              </a:rPr>
              <a:t>JPG, JPEG</a:t>
            </a:r>
            <a:r>
              <a:rPr kumimoji="1" lang="en-US" altLang="ko-KR" sz="1000" b="1" baseline="0" dirty="0">
                <a:ea typeface="GulimChe" pitchFamily="49" charset="-127"/>
              </a:rPr>
              <a:t>, </a:t>
            </a:r>
            <a:r>
              <a:rPr kumimoji="1" lang="en-US" altLang="ko-KR" sz="1000" b="1" baseline="0" dirty="0" smtClean="0">
                <a:ea typeface="GulimChe" pitchFamily="49" charset="-127"/>
              </a:rPr>
              <a:t>PNG </a:t>
            </a:r>
            <a:r>
              <a:rPr kumimoji="1" lang="en-US" altLang="ko-KR" sz="1000" b="1" baseline="0" dirty="0">
                <a:ea typeface="GulimChe" pitchFamily="49" charset="-127"/>
              </a:rPr>
              <a:t>format file of less than </a:t>
            </a:r>
            <a:r>
              <a:rPr kumimoji="1" lang="en-US" altLang="ko-KR" sz="1000" b="1" baseline="0" dirty="0" smtClean="0">
                <a:ea typeface="GulimChe" pitchFamily="49" charset="-127"/>
              </a:rPr>
              <a:t>100 </a:t>
            </a:r>
            <a:r>
              <a:rPr kumimoji="1" lang="en-US" altLang="ko-KR" sz="1000" b="1" baseline="0" dirty="0">
                <a:ea typeface="GulimChe" pitchFamily="49" charset="-127"/>
              </a:rPr>
              <a:t>MB file size.</a:t>
            </a:r>
          </a:p>
          <a:p>
            <a:pPr marL="182880" indent="-182880" defTabSz="762000" latinLnBrk="1">
              <a:buFontTx/>
              <a:buAutoNum type="arabicPeriod"/>
            </a:pPr>
            <a:r>
              <a:rPr lang="en-US" altLang="ko-KR" sz="1000" b="1" baseline="0" dirty="0" smtClean="0"/>
              <a:t>If </a:t>
            </a:r>
            <a:r>
              <a:rPr lang="en-US" altLang="ko-KR" sz="1000" b="1" baseline="0" dirty="0"/>
              <a:t>you </a:t>
            </a:r>
            <a:r>
              <a:rPr lang="en-US" altLang="ko-KR" sz="1000" b="1" baseline="0" dirty="0" smtClean="0"/>
              <a:t>update </a:t>
            </a:r>
            <a:r>
              <a:rPr lang="en-US" altLang="ko-KR" sz="1000" b="1" baseline="0" dirty="0"/>
              <a:t>the images, original images will be removed</a:t>
            </a:r>
            <a:r>
              <a:rPr lang="en-US" altLang="ko-KR" sz="1000" b="1" baseline="0" dirty="0" smtClean="0"/>
              <a:t>.</a:t>
            </a:r>
            <a:endParaRPr lang="en-US" altLang="ko-KR" sz="1000" b="1" baseline="0" dirty="0"/>
          </a:p>
          <a:p>
            <a:pPr marL="182880" indent="-182880" defTabSz="762000" latinLnBrk="1">
              <a:buFontTx/>
              <a:buAutoNum type="arabicPeriod"/>
            </a:pPr>
            <a:r>
              <a:rPr lang="en-US" altLang="ko-KR" sz="1000" b="1" baseline="0" dirty="0"/>
              <a:t>AOD is only available in OLED models, and </a:t>
            </a:r>
            <a:r>
              <a:rPr lang="en-US" altLang="ko-KR" sz="1000" b="1" baseline="0" dirty="0" smtClean="0"/>
              <a:t>Instant </a:t>
            </a:r>
            <a:r>
              <a:rPr lang="en-US" altLang="ko-KR" sz="1000" b="1" baseline="0" dirty="0"/>
              <a:t>On should also be supported</a:t>
            </a:r>
            <a:r>
              <a:rPr lang="en-US" altLang="ko-KR" sz="1000" b="1" baseline="0" dirty="0" smtClean="0"/>
              <a:t>.</a:t>
            </a:r>
          </a:p>
          <a:p>
            <a:pPr marL="182880" indent="-182880" defTabSz="762000" latinLnBrk="1">
              <a:buFontTx/>
              <a:buAutoNum type="arabicPeriod"/>
            </a:pPr>
            <a:r>
              <a:rPr lang="en-US" altLang="ko-KR" sz="1000" b="1" baseline="0" dirty="0" smtClean="0"/>
              <a:t>At least 16 images must be selected</a:t>
            </a:r>
            <a:r>
              <a:rPr lang="en-US" altLang="ko-KR" sz="1100" b="1" baseline="0" dirty="0" smtClean="0"/>
              <a:t>.</a:t>
            </a:r>
            <a:endParaRPr lang="en-US" altLang="ko-KR" sz="1100" b="1" baseline="0" dirty="0"/>
          </a:p>
        </p:txBody>
      </p:sp>
      <p:sp>
        <p:nvSpPr>
          <p:cNvPr id="29" name="TextBox 28"/>
          <p:cNvSpPr txBox="1"/>
          <p:nvPr/>
        </p:nvSpPr>
        <p:spPr>
          <a:xfrm>
            <a:off x="936597" y="5855534"/>
            <a:ext cx="5204451" cy="738664"/>
          </a:xfrm>
          <a:prstGeom prst="rect">
            <a:avLst/>
          </a:prstGeom>
          <a:noFill/>
        </p:spPr>
        <p:txBody>
          <a:bodyPr wrap="square" rtlCol="0">
            <a:spAutoFit/>
          </a:bodyPr>
          <a:lstStyle/>
          <a:p>
            <a:pPr marL="182880" indent="-182880">
              <a:buAutoNum type="arabicPeriod"/>
            </a:pPr>
            <a:r>
              <a:rPr lang="en-US" altLang="ko-KR" sz="1050" b="1" baseline="0" dirty="0" smtClean="0"/>
              <a:t>Right Key: Move </a:t>
            </a:r>
            <a:r>
              <a:rPr lang="en-US" altLang="ko-KR" sz="1050" b="1" baseline="0" dirty="0"/>
              <a:t>to image </a:t>
            </a:r>
            <a:r>
              <a:rPr lang="en-US" altLang="ko-KR" sz="1050" b="1" baseline="0" dirty="0" smtClean="0"/>
              <a:t>area.</a:t>
            </a:r>
          </a:p>
          <a:p>
            <a:pPr marL="182880" indent="-182880">
              <a:buFontTx/>
              <a:buAutoNum type="arabicPeriod"/>
            </a:pPr>
            <a:r>
              <a:rPr lang="en-US" altLang="ko-KR" sz="1050" b="1" baseline="0" dirty="0" smtClean="0"/>
              <a:t>Up/Down </a:t>
            </a:r>
            <a:r>
              <a:rPr lang="en-US" altLang="ko-KR" sz="1050" b="1" baseline="0" dirty="0"/>
              <a:t>Key: Move to </a:t>
            </a:r>
            <a:r>
              <a:rPr lang="en-US" altLang="ko-KR" sz="1050" b="1" baseline="0" dirty="0" smtClean="0"/>
              <a:t>“Boot Logo Image” or “Hotel Directory </a:t>
            </a:r>
            <a:r>
              <a:rPr lang="en-US" altLang="ko-KR" sz="1050" b="1" i="1" baseline="0" dirty="0" smtClean="0"/>
              <a:t>x</a:t>
            </a:r>
            <a:r>
              <a:rPr lang="en-US" altLang="ko-KR" sz="1050" b="1" baseline="0" dirty="0" smtClean="0"/>
              <a:t> </a:t>
            </a:r>
            <a:r>
              <a:rPr lang="en-US" altLang="ko-KR" sz="1050" b="1" baseline="0" dirty="0"/>
              <a:t>Image(s</a:t>
            </a:r>
            <a:r>
              <a:rPr lang="en-US" altLang="ko-KR" sz="1050" b="1" baseline="0" dirty="0" smtClean="0"/>
              <a:t>).”</a:t>
            </a:r>
            <a:endParaRPr lang="en-US" altLang="ko-KR" sz="1050" b="1" baseline="0" dirty="0"/>
          </a:p>
          <a:p>
            <a:pPr marL="182880" indent="-182880"/>
            <a:r>
              <a:rPr lang="en-US" altLang="ko-KR" sz="1050" b="1" baseline="0" dirty="0" smtClean="0"/>
              <a:t>3.	Image area: Use the arrow keys to navigate between images. Press OK (Enter) on the remote to select an image. </a:t>
            </a:r>
            <a:endParaRPr lang="en-US" altLang="ko-KR" sz="1050" b="1" baseline="0" dirty="0"/>
          </a:p>
        </p:txBody>
      </p:sp>
      <p:sp>
        <p:nvSpPr>
          <p:cNvPr id="22" name="AutoShape 53"/>
          <p:cNvSpPr>
            <a:spLocks noChangeArrowheads="1"/>
          </p:cNvSpPr>
          <p:nvPr/>
        </p:nvSpPr>
        <p:spPr bwMode="auto">
          <a:xfrm>
            <a:off x="201888" y="4687187"/>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800" b="1" baseline="0" dirty="0" smtClean="0">
                <a:ea typeface="GulimChe" pitchFamily="49" charset="-127"/>
              </a:rPr>
              <a:t>Screen </a:t>
            </a:r>
          </a:p>
          <a:p>
            <a:pPr algn="ctr" defTabSz="762000" latinLnBrk="1"/>
            <a:r>
              <a:rPr lang="en-US" altLang="ko-KR" sz="800" b="1" baseline="0" dirty="0" smtClean="0">
                <a:ea typeface="GulimChe" pitchFamily="49" charset="-127"/>
              </a:rPr>
              <a:t>Explanation</a:t>
            </a:r>
            <a:endParaRPr lang="en-US" altLang="ko-KR" sz="800" b="1" baseline="0" dirty="0">
              <a:ea typeface="GulimChe" pitchFamily="49" charset="-127"/>
            </a:endParaRPr>
          </a:p>
        </p:txBody>
      </p:sp>
      <p:cxnSp>
        <p:nvCxnSpPr>
          <p:cNvPr id="30" name="Shape 33"/>
          <p:cNvCxnSpPr>
            <a:endCxn id="13" idx="1"/>
          </p:cNvCxnSpPr>
          <p:nvPr/>
        </p:nvCxnSpPr>
        <p:spPr>
          <a:xfrm rot="5400000" flipH="1" flipV="1">
            <a:off x="5699190" y="4453250"/>
            <a:ext cx="1013760" cy="274339"/>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Shape 33"/>
          <p:cNvCxnSpPr>
            <a:endCxn id="12" idx="1"/>
          </p:cNvCxnSpPr>
          <p:nvPr/>
        </p:nvCxnSpPr>
        <p:spPr>
          <a:xfrm rot="5400000" flipH="1" flipV="1">
            <a:off x="4749903" y="2992780"/>
            <a:ext cx="2427850" cy="767428"/>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2" name="그림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7542" y="1388255"/>
            <a:ext cx="2753115" cy="1548627"/>
          </a:xfrm>
          <a:prstGeom prst="rect">
            <a:avLst/>
          </a:prstGeom>
        </p:spPr>
      </p:pic>
      <p:pic>
        <p:nvPicPr>
          <p:cNvPr id="13" name="그림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43240" y="3309771"/>
            <a:ext cx="2751175" cy="1547536"/>
          </a:xfrm>
          <a:prstGeom prst="rect">
            <a:avLst/>
          </a:prstGeom>
        </p:spPr>
      </p:pic>
      <p:sp>
        <p:nvSpPr>
          <p:cNvPr id="2" name="직사각형 1"/>
          <p:cNvSpPr/>
          <p:nvPr/>
        </p:nvSpPr>
        <p:spPr>
          <a:xfrm>
            <a:off x="6326193" y="5758809"/>
            <a:ext cx="2817807" cy="334487"/>
          </a:xfrm>
          <a:prstGeom prst="rect">
            <a:avLst/>
          </a:prstGeom>
          <a:noFill/>
          <a:ln>
            <a:solidFill>
              <a:srgbClr val="009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665534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00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(Image Download – Apps Background Image(s)) </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589240"/>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6" name="AutoShape 53"/>
          <p:cNvSpPr>
            <a:spLocks noChangeArrowheads="1"/>
          </p:cNvSpPr>
          <p:nvPr/>
        </p:nvSpPr>
        <p:spPr bwMode="auto">
          <a:xfrm>
            <a:off x="193661" y="5809681"/>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17" name="TextBox 16"/>
          <p:cNvSpPr txBox="1"/>
          <p:nvPr/>
        </p:nvSpPr>
        <p:spPr>
          <a:xfrm>
            <a:off x="915768" y="4653136"/>
            <a:ext cx="5255280" cy="738664"/>
          </a:xfrm>
          <a:prstGeom prst="rect">
            <a:avLst/>
          </a:prstGeom>
          <a:noFill/>
        </p:spPr>
        <p:txBody>
          <a:bodyPr wrap="square" rtlCol="0">
            <a:spAutoFit/>
          </a:bodyPr>
          <a:lstStyle/>
          <a:p>
            <a:r>
              <a:rPr lang="en-US" altLang="ko-KR" sz="1050" b="1" baseline="0" dirty="0" smtClean="0"/>
              <a:t>Image area: </a:t>
            </a:r>
            <a:r>
              <a:rPr lang="en-US" altLang="ko-KR" sz="1050" b="1" baseline="0" dirty="0"/>
              <a:t>S</a:t>
            </a:r>
            <a:r>
              <a:rPr lang="en-US" altLang="ko-KR" sz="1050" b="1" baseline="0" dirty="0" smtClean="0"/>
              <a:t>how </a:t>
            </a:r>
            <a:r>
              <a:rPr lang="en-US" altLang="ko-KR" sz="1050" b="1" baseline="0" dirty="0"/>
              <a:t>images in USB </a:t>
            </a:r>
            <a:r>
              <a:rPr lang="en-US" altLang="ko-KR" sz="1050" b="1" baseline="0" dirty="0" smtClean="0"/>
              <a:t>device \LG_DTV </a:t>
            </a:r>
            <a:r>
              <a:rPr lang="en-US" altLang="ko-KR" sz="1050" b="1" baseline="0" dirty="0"/>
              <a:t>or </a:t>
            </a:r>
            <a:r>
              <a:rPr lang="en-US" altLang="ko-KR" sz="1050" b="1" baseline="0" dirty="0" smtClean="0"/>
              <a:t>\</a:t>
            </a:r>
            <a:r>
              <a:rPr lang="en-US" altLang="ko-KR" sz="1050" b="1" baseline="0" dirty="0" err="1" smtClean="0"/>
              <a:t>lg_dtv</a:t>
            </a:r>
            <a:r>
              <a:rPr lang="en-US" altLang="ko-KR" sz="1050" b="1" baseline="0" dirty="0" smtClean="0"/>
              <a:t> folder. User can select up to 12 images to use for background images. These images will be displayed as a slide show if the user selects this option while using the TV’s Bluetooth Sound Sync feature, audio only channels, or clock. </a:t>
            </a:r>
          </a:p>
        </p:txBody>
      </p:sp>
      <p:sp>
        <p:nvSpPr>
          <p:cNvPr id="20" name="Rectangle 82"/>
          <p:cNvSpPr>
            <a:spLocks noChangeArrowheads="1"/>
          </p:cNvSpPr>
          <p:nvPr/>
        </p:nvSpPr>
        <p:spPr bwMode="auto">
          <a:xfrm>
            <a:off x="6314426" y="2883560"/>
            <a:ext cx="2809875" cy="2970686"/>
          </a:xfrm>
          <a:prstGeom prst="rect">
            <a:avLst/>
          </a:prstGeom>
          <a:noFill/>
          <a:ln w="9525" algn="ctr">
            <a:noFill/>
            <a:miter lim="800000"/>
            <a:headEnd/>
            <a:tailEnd/>
          </a:ln>
        </p:spPr>
        <p:txBody>
          <a:bodyPr lIns="92075" tIns="46038" rIns="92075" bIns="46038">
            <a:spAutoFit/>
          </a:bodyPr>
          <a:lstStyle/>
          <a:p>
            <a:pPr marL="182880" indent="-182880" defTabSz="762000" latinLnBrk="1">
              <a:buFontTx/>
              <a:buAutoNum type="arabicPeriod"/>
            </a:pPr>
            <a:r>
              <a:rPr kumimoji="1" lang="en-US" altLang="ko-KR" sz="1100" b="1" baseline="0" dirty="0" smtClean="0">
                <a:ea typeface="GulimChe" pitchFamily="49" charset="-127"/>
              </a:rPr>
              <a:t>If there are no </a:t>
            </a:r>
            <a:r>
              <a:rPr lang="en-US" altLang="ko-KR" sz="1100" b="1" baseline="0" dirty="0"/>
              <a:t>b</a:t>
            </a:r>
            <a:r>
              <a:rPr lang="en-US" altLang="ko-KR" sz="1100" b="1" baseline="0" dirty="0" smtClean="0"/>
              <a:t>ackground</a:t>
            </a:r>
            <a:r>
              <a:rPr lang="en-US" altLang="ko-KR" sz="1100" baseline="0" dirty="0" smtClean="0"/>
              <a:t> </a:t>
            </a:r>
            <a:r>
              <a:rPr kumimoji="1" lang="en-US" altLang="ko-KR" sz="1100" b="1" baseline="0" dirty="0">
                <a:ea typeface="GulimChe" pitchFamily="49" charset="-127"/>
              </a:rPr>
              <a:t>i</a:t>
            </a:r>
            <a:r>
              <a:rPr kumimoji="1" lang="en-US" altLang="ko-KR" sz="1100" b="1" baseline="0" dirty="0" smtClean="0">
                <a:ea typeface="GulimChe" pitchFamily="49" charset="-127"/>
              </a:rPr>
              <a:t>mage files, the screen will show: “No media files on selected USB</a:t>
            </a:r>
            <a:r>
              <a:rPr kumimoji="1" lang="en-US" altLang="ko-KR" sz="1100" b="1" baseline="0" dirty="0" smtClean="0">
                <a:solidFill>
                  <a:srgbClr val="009900"/>
                </a:solidFill>
                <a:ea typeface="GulimChe" pitchFamily="49" charset="-127"/>
                <a:sym typeface="Wingdings" panose="05000000000000000000" pitchFamily="2" charset="2"/>
              </a:rPr>
              <a:t> </a:t>
            </a:r>
            <a:r>
              <a:rPr kumimoji="1" lang="en-US" altLang="ko-KR" sz="1100" b="1" baseline="0" dirty="0" smtClean="0">
                <a:ea typeface="GulimChe" pitchFamily="49" charset="-127"/>
              </a:rPr>
              <a:t>device.”</a:t>
            </a:r>
          </a:p>
          <a:p>
            <a:pPr marL="228600" indent="-228600" defTabSz="762000" latinLnBrk="1">
              <a:buFontTx/>
              <a:buAutoNum type="arabicPeriod"/>
            </a:pPr>
            <a:r>
              <a:rPr lang="en-US" altLang="ko-KR" sz="1100" b="1" baseline="0" dirty="0"/>
              <a:t>Background</a:t>
            </a:r>
            <a:r>
              <a:rPr lang="en-US" altLang="ko-KR" sz="1100" baseline="0" dirty="0"/>
              <a:t> </a:t>
            </a:r>
            <a:r>
              <a:rPr kumimoji="1" lang="en-US" altLang="ko-KR" sz="1100" b="1" baseline="0" dirty="0">
                <a:ea typeface="GulimChe" pitchFamily="49" charset="-127"/>
              </a:rPr>
              <a:t>Image update function supports only </a:t>
            </a:r>
            <a:r>
              <a:rPr kumimoji="1" lang="en-US" altLang="ko-KR" sz="1100" b="1" baseline="0" dirty="0" smtClean="0">
                <a:ea typeface="GulimChe" pitchFamily="49" charset="-127"/>
              </a:rPr>
              <a:t>JPG, JPEG</a:t>
            </a:r>
            <a:r>
              <a:rPr kumimoji="1" lang="en-US" altLang="ko-KR" sz="1100" b="1" baseline="0" dirty="0">
                <a:ea typeface="GulimChe" pitchFamily="49" charset="-127"/>
              </a:rPr>
              <a:t>, </a:t>
            </a:r>
            <a:r>
              <a:rPr kumimoji="1" lang="en-US" altLang="ko-KR" sz="1100" b="1" baseline="0" dirty="0" smtClean="0">
                <a:ea typeface="GulimChe" pitchFamily="49" charset="-127"/>
              </a:rPr>
              <a:t>PNG </a:t>
            </a:r>
            <a:r>
              <a:rPr kumimoji="1" lang="en-US" altLang="ko-KR" sz="1100" b="1" baseline="0" dirty="0">
                <a:ea typeface="GulimChe" pitchFamily="49" charset="-127"/>
              </a:rPr>
              <a:t>format file of less than 10 MB file size.</a:t>
            </a:r>
          </a:p>
          <a:p>
            <a:pPr marL="182880" indent="-182880" defTabSz="762000" latinLnBrk="1">
              <a:buFontTx/>
              <a:buAutoNum type="arabicPeriod"/>
            </a:pPr>
            <a:r>
              <a:rPr lang="en-US" altLang="ko-KR" sz="1100" b="1" baseline="0" dirty="0" smtClean="0"/>
              <a:t>Max </a:t>
            </a:r>
            <a:r>
              <a:rPr lang="en-US" altLang="ko-KR" sz="1100" b="1" baseline="0" dirty="0"/>
              <a:t>resolution of </a:t>
            </a:r>
            <a:r>
              <a:rPr kumimoji="1" lang="en-US" altLang="ko-KR" sz="1100" b="1" baseline="0" dirty="0">
                <a:ea typeface="GulimChe" pitchFamily="49" charset="-127"/>
              </a:rPr>
              <a:t>background </a:t>
            </a:r>
            <a:r>
              <a:rPr lang="en-US" altLang="ko-KR" sz="1100" b="1" baseline="0" dirty="0" smtClean="0"/>
              <a:t>image: </a:t>
            </a:r>
            <a:r>
              <a:rPr lang="en-US" altLang="ko-KR" sz="1100" b="1" baseline="0" dirty="0"/>
              <a:t>UHD </a:t>
            </a:r>
            <a:r>
              <a:rPr lang="en-US" altLang="ko-KR" sz="1100" b="1" baseline="0" dirty="0" smtClean="0"/>
              <a:t>→ 3840 x 2160, Full </a:t>
            </a:r>
            <a:r>
              <a:rPr lang="en-US" altLang="ko-KR" sz="1100" b="1" baseline="0" dirty="0"/>
              <a:t>HD → 1920 x 1080, HD → 1360 x </a:t>
            </a:r>
            <a:r>
              <a:rPr lang="en-US" altLang="ko-KR" sz="1100" b="1" baseline="0" dirty="0" smtClean="0"/>
              <a:t>768</a:t>
            </a:r>
            <a:r>
              <a:rPr kumimoji="1" lang="en-US" altLang="ko-KR" sz="1100" b="1" baseline="0" dirty="0" smtClean="0">
                <a:ea typeface="GulimChe" pitchFamily="49" charset="-127"/>
              </a:rPr>
              <a:t> (typical - this </a:t>
            </a:r>
            <a:r>
              <a:rPr kumimoji="1" lang="en-US" altLang="ko-KR" sz="1100" b="1" baseline="0" dirty="0">
                <a:ea typeface="GulimChe" pitchFamily="49" charset="-127"/>
              </a:rPr>
              <a:t>may vary by </a:t>
            </a:r>
            <a:r>
              <a:rPr kumimoji="1" lang="en-US" altLang="ko-KR" sz="1100" b="1" baseline="0" dirty="0" smtClean="0">
                <a:ea typeface="GulimChe" pitchFamily="49" charset="-127"/>
              </a:rPr>
              <a:t>TV).</a:t>
            </a:r>
            <a:endParaRPr kumimoji="1" lang="en-US" altLang="ko-KR" sz="1100" b="1" baseline="0" dirty="0">
              <a:ea typeface="GulimChe" pitchFamily="49" charset="-127"/>
            </a:endParaRPr>
          </a:p>
          <a:p>
            <a:pPr marL="182880" indent="-182880" defTabSz="762000" latinLnBrk="1">
              <a:buFontTx/>
              <a:buAutoNum type="arabicPeriod"/>
            </a:pPr>
            <a:r>
              <a:rPr lang="en-US" altLang="ko-KR" sz="1100" b="1" baseline="0" dirty="0"/>
              <a:t>Min resolution of </a:t>
            </a:r>
            <a:r>
              <a:rPr kumimoji="1" lang="en-US" altLang="ko-KR" sz="1100" b="1" baseline="0" dirty="0">
                <a:ea typeface="GulimChe" pitchFamily="49" charset="-127"/>
              </a:rPr>
              <a:t>background </a:t>
            </a:r>
            <a:r>
              <a:rPr lang="en-US" altLang="ko-KR" sz="1100" b="1" baseline="0" dirty="0" smtClean="0"/>
              <a:t>image: 64 </a:t>
            </a:r>
            <a:r>
              <a:rPr lang="en-US" altLang="ko-KR" sz="1100" b="1" baseline="0" dirty="0"/>
              <a:t>x 64</a:t>
            </a:r>
            <a:r>
              <a:rPr lang="en-US" altLang="ko-KR" sz="1100" b="1" baseline="0" dirty="0" smtClean="0"/>
              <a:t>.</a:t>
            </a:r>
          </a:p>
          <a:p>
            <a:pPr marL="182880" indent="-182880" defTabSz="762000" latinLnBrk="1">
              <a:buFontTx/>
              <a:buAutoNum type="arabicPeriod"/>
            </a:pPr>
            <a:r>
              <a:rPr lang="en-US" altLang="ko-KR" sz="1100" b="1" baseline="0" dirty="0" smtClean="0"/>
              <a:t>If </a:t>
            </a:r>
            <a:r>
              <a:rPr lang="en-US" altLang="ko-KR" sz="1100" b="1" baseline="0" dirty="0"/>
              <a:t>you </a:t>
            </a:r>
            <a:r>
              <a:rPr lang="en-US" altLang="ko-KR" sz="1100" b="1" baseline="0" dirty="0" smtClean="0"/>
              <a:t>update </a:t>
            </a:r>
            <a:r>
              <a:rPr lang="en-US" altLang="ko-KR" sz="1100" b="1" baseline="0" dirty="0"/>
              <a:t>the images, original images will be removed</a:t>
            </a:r>
            <a:r>
              <a:rPr lang="en-US" altLang="ko-KR" sz="1100" b="1" baseline="0" dirty="0" smtClean="0"/>
              <a:t>.</a:t>
            </a:r>
          </a:p>
          <a:p>
            <a:pPr marL="182880" indent="-182880" defTabSz="762000" latinLnBrk="1">
              <a:buFontTx/>
              <a:buAutoNum type="arabicPeriod"/>
            </a:pPr>
            <a:r>
              <a:rPr lang="en-US" altLang="ko-KR" sz="1100" b="1" baseline="0" dirty="0" smtClean="0"/>
              <a:t>OLED Model does not support</a:t>
            </a:r>
          </a:p>
          <a:p>
            <a:pPr marL="182880" indent="-182880" defTabSz="762000" latinLnBrk="1">
              <a:buFontTx/>
              <a:buAutoNum type="arabicPeriod"/>
            </a:pPr>
            <a:endParaRPr lang="en-US" altLang="ko-KR" sz="1100" b="1" baseline="0" dirty="0" smtClean="0"/>
          </a:p>
        </p:txBody>
      </p:sp>
      <p:sp>
        <p:nvSpPr>
          <p:cNvPr id="23" name="TextBox 47"/>
          <p:cNvSpPr txBox="1">
            <a:spLocks noChangeArrowheads="1"/>
          </p:cNvSpPr>
          <p:nvPr/>
        </p:nvSpPr>
        <p:spPr bwMode="auto">
          <a:xfrm>
            <a:off x="6431723" y="2477629"/>
            <a:ext cx="2643664" cy="430887"/>
          </a:xfrm>
          <a:prstGeom prst="rect">
            <a:avLst/>
          </a:prstGeom>
          <a:noFill/>
          <a:ln w="38100">
            <a:solidFill>
              <a:srgbClr val="FF0000"/>
            </a:solidFill>
            <a:miter lim="800000"/>
            <a:headEnd/>
            <a:tailEnd/>
          </a:ln>
        </p:spPr>
        <p:txBody>
          <a:bodyPr wrap="square">
            <a:spAutoFit/>
          </a:bodyPr>
          <a:lstStyle/>
          <a:p>
            <a:pPr marL="91440" latinLnBrk="1"/>
            <a:r>
              <a:rPr kumimoji="1" lang="en-US" altLang="ko-KR" sz="1100" b="1" baseline="0" dirty="0" smtClean="0">
                <a:ea typeface="Dotum" pitchFamily="34" charset="-127"/>
                <a:cs typeface="Arial" charset="0"/>
              </a:rPr>
              <a:t>When you select image, image is checked.</a:t>
            </a:r>
            <a:endParaRPr kumimoji="1" lang="en-US" altLang="ko-KR" sz="1100" b="1" baseline="0" dirty="0">
              <a:solidFill>
                <a:srgbClr val="FF0000"/>
              </a:solidFill>
              <a:ea typeface="Dotum" pitchFamily="34" charset="-127"/>
              <a:cs typeface="Arial" charset="0"/>
            </a:endParaRPr>
          </a:p>
        </p:txBody>
      </p:sp>
      <p:cxnSp>
        <p:nvCxnSpPr>
          <p:cNvPr id="27" name="Shape 33"/>
          <p:cNvCxnSpPr>
            <a:endCxn id="23" idx="3"/>
          </p:cNvCxnSpPr>
          <p:nvPr/>
        </p:nvCxnSpPr>
        <p:spPr>
          <a:xfrm flipH="1">
            <a:off x="9075387" y="1544556"/>
            <a:ext cx="20329" cy="1148517"/>
          </a:xfrm>
          <a:prstGeom prst="bentConnector3">
            <a:avLst>
              <a:gd name="adj1" fmla="val -112450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91855" y="5661248"/>
            <a:ext cx="5204451" cy="900246"/>
          </a:xfrm>
          <a:prstGeom prst="rect">
            <a:avLst/>
          </a:prstGeom>
          <a:noFill/>
        </p:spPr>
        <p:txBody>
          <a:bodyPr wrap="square" rtlCol="0">
            <a:spAutoFit/>
          </a:bodyPr>
          <a:lstStyle/>
          <a:p>
            <a:pPr marL="182880" indent="-182880">
              <a:buAutoNum type="arabicPeriod"/>
            </a:pPr>
            <a:r>
              <a:rPr lang="en-US" altLang="ko-KR" sz="1050" b="1" baseline="0" dirty="0" smtClean="0"/>
              <a:t>Right Key: Move </a:t>
            </a:r>
            <a:r>
              <a:rPr lang="en-US" altLang="ko-KR" sz="1050" b="1" baseline="0" dirty="0"/>
              <a:t>to image </a:t>
            </a:r>
            <a:r>
              <a:rPr lang="en-US" altLang="ko-KR" sz="1050" b="1" baseline="0" dirty="0" smtClean="0"/>
              <a:t>area.</a:t>
            </a:r>
          </a:p>
          <a:p>
            <a:pPr marL="182880" indent="-182880">
              <a:buFontTx/>
              <a:buAutoNum type="arabicPeriod"/>
            </a:pPr>
            <a:r>
              <a:rPr lang="en-US" altLang="ko-KR" sz="1050" b="1" baseline="0" dirty="0" smtClean="0"/>
              <a:t>Up/Down </a:t>
            </a:r>
            <a:r>
              <a:rPr lang="en-US" altLang="ko-KR" sz="1050" b="1" baseline="0" dirty="0"/>
              <a:t>Key: Move to </a:t>
            </a:r>
            <a:r>
              <a:rPr lang="en-US" altLang="ko-KR" sz="1050" b="1" baseline="0" dirty="0" smtClean="0"/>
              <a:t>“Boot Logo Image” or “Hotel Directory </a:t>
            </a:r>
            <a:r>
              <a:rPr lang="en-US" altLang="ko-KR" sz="1050" b="1" i="1" baseline="0" dirty="0" smtClean="0"/>
              <a:t>x</a:t>
            </a:r>
            <a:r>
              <a:rPr lang="en-US" altLang="ko-KR" sz="1050" b="1" baseline="0" dirty="0" smtClean="0"/>
              <a:t> </a:t>
            </a:r>
            <a:r>
              <a:rPr lang="en-US" altLang="ko-KR" sz="1050" b="1" baseline="0" dirty="0"/>
              <a:t>Image(s</a:t>
            </a:r>
            <a:r>
              <a:rPr lang="en-US" altLang="ko-KR" sz="1050" b="1" baseline="0" dirty="0" smtClean="0"/>
              <a:t>).”</a:t>
            </a:r>
            <a:endParaRPr lang="en-US" altLang="ko-KR" sz="1050" b="1" baseline="0" dirty="0"/>
          </a:p>
          <a:p>
            <a:pPr marL="182880" indent="-182880"/>
            <a:r>
              <a:rPr lang="en-US" altLang="ko-KR" sz="1050" b="1" baseline="0" dirty="0" smtClean="0"/>
              <a:t>3.	Image area: Use the arrow keys to navigate between images. Press OK (Enter) on the remote to select an image. </a:t>
            </a:r>
            <a:r>
              <a:rPr lang="en-US" altLang="ko-KR" sz="1050" b="1" baseline="0" dirty="0"/>
              <a:t>Maximum number of images that </a:t>
            </a:r>
            <a:r>
              <a:rPr lang="en-US" altLang="ko-KR" sz="1050" b="1" baseline="0" dirty="0" smtClean="0"/>
              <a:t>can be updated </a:t>
            </a:r>
            <a:r>
              <a:rPr lang="en-US" altLang="ko-KR" sz="1050" b="1" baseline="0" dirty="0"/>
              <a:t>at once </a:t>
            </a:r>
            <a:r>
              <a:rPr lang="en-US" altLang="ko-KR" sz="1050" b="1" baseline="0" dirty="0" smtClean="0"/>
              <a:t>is 12 (or up to 10 MB).</a:t>
            </a:r>
            <a:endParaRPr lang="en-US" altLang="ko-KR" sz="1050" b="1" baseline="0" dirty="0"/>
          </a:p>
        </p:txBody>
      </p:sp>
      <p:sp>
        <p:nvSpPr>
          <p:cNvPr id="22" name="AutoShape 53"/>
          <p:cNvSpPr>
            <a:spLocks noChangeArrowheads="1"/>
          </p:cNvSpPr>
          <p:nvPr/>
        </p:nvSpPr>
        <p:spPr bwMode="auto">
          <a:xfrm>
            <a:off x="201888" y="4687187"/>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800" b="1" baseline="0" dirty="0" smtClean="0">
                <a:ea typeface="GulimChe" pitchFamily="49" charset="-127"/>
              </a:rPr>
              <a:t>Screen </a:t>
            </a:r>
          </a:p>
          <a:p>
            <a:pPr algn="ctr" defTabSz="762000" latinLnBrk="1"/>
            <a:r>
              <a:rPr lang="en-US" altLang="ko-KR" sz="800" b="1" baseline="0" dirty="0" smtClean="0">
                <a:ea typeface="GulimChe" pitchFamily="49" charset="-127"/>
              </a:rPr>
              <a:t>Explanation</a:t>
            </a:r>
            <a:endParaRPr lang="en-US" altLang="ko-KR" sz="800" b="1" baseline="0" dirty="0">
              <a:ea typeface="GulimChe" pitchFamily="49" charset="-127"/>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21" y="834439"/>
            <a:ext cx="6309937" cy="3549340"/>
          </a:xfrm>
          <a:prstGeom prst="rect">
            <a:avLst/>
          </a:prstGeom>
        </p:spPr>
      </p:pic>
      <p:pic>
        <p:nvPicPr>
          <p:cNvPr id="3" name="그림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2574" y="809328"/>
            <a:ext cx="2778308" cy="1562798"/>
          </a:xfrm>
          <a:prstGeom prst="rect">
            <a:avLst/>
          </a:prstGeom>
        </p:spPr>
      </p:pic>
    </p:spTree>
    <p:extLst>
      <p:ext uri="{BB962C8B-B14F-4D97-AF65-F5344CB8AC3E}">
        <p14:creationId xmlns:p14="http://schemas.microsoft.com/office/powerpoint/2010/main" val="17391943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(Image Download – </a:t>
            </a:r>
            <a:r>
              <a:rPr lang="en-US" altLang="ko-KR" sz="2300" baseline="0" dirty="0" smtClean="0">
                <a:latin typeface="Arial" charset="0"/>
              </a:rPr>
              <a:t>Hotel Directory Image(s))</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661248"/>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6" name="AutoShape 53"/>
          <p:cNvSpPr>
            <a:spLocks noChangeArrowheads="1"/>
          </p:cNvSpPr>
          <p:nvPr/>
        </p:nvSpPr>
        <p:spPr bwMode="auto">
          <a:xfrm>
            <a:off x="193661" y="5809681"/>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17" name="TextBox 16"/>
          <p:cNvSpPr txBox="1"/>
          <p:nvPr/>
        </p:nvSpPr>
        <p:spPr>
          <a:xfrm>
            <a:off x="958582" y="4794589"/>
            <a:ext cx="5080663" cy="577081"/>
          </a:xfrm>
          <a:prstGeom prst="rect">
            <a:avLst/>
          </a:prstGeom>
          <a:noFill/>
        </p:spPr>
        <p:txBody>
          <a:bodyPr wrap="square" rtlCol="0">
            <a:spAutoFit/>
          </a:bodyPr>
          <a:lstStyle/>
          <a:p>
            <a:r>
              <a:rPr lang="en-US" altLang="ko-KR" sz="1050" b="1" baseline="0" dirty="0" smtClean="0"/>
              <a:t>Image area: </a:t>
            </a:r>
            <a:r>
              <a:rPr lang="en-US" altLang="ko-KR" sz="1050" b="1" baseline="0" dirty="0"/>
              <a:t>S</a:t>
            </a:r>
            <a:r>
              <a:rPr lang="en-US" altLang="ko-KR" sz="1050" b="1" baseline="0" dirty="0" smtClean="0"/>
              <a:t>how </a:t>
            </a:r>
            <a:r>
              <a:rPr lang="en-US" altLang="ko-KR" sz="1050" b="1" baseline="0" dirty="0"/>
              <a:t>images in USB </a:t>
            </a:r>
            <a:r>
              <a:rPr lang="en-US" altLang="ko-KR" sz="1050" b="1" baseline="0" dirty="0" smtClean="0"/>
              <a:t>device \LG_DTV </a:t>
            </a:r>
            <a:r>
              <a:rPr lang="en-US" altLang="ko-KR" sz="1050" b="1" baseline="0" dirty="0"/>
              <a:t>or </a:t>
            </a:r>
            <a:r>
              <a:rPr lang="en-US" altLang="ko-KR" sz="1050" b="1" baseline="0" dirty="0" smtClean="0"/>
              <a:t>\</a:t>
            </a:r>
            <a:r>
              <a:rPr lang="en-US" altLang="ko-KR" sz="1050" b="1" baseline="0" dirty="0" err="1" smtClean="0"/>
              <a:t>lg_dtv</a:t>
            </a:r>
            <a:r>
              <a:rPr lang="en-US" altLang="ko-KR" sz="1050" b="1" baseline="0" dirty="0" smtClean="0"/>
              <a:t> folder. User can select up to 12 images to use for </a:t>
            </a:r>
            <a:r>
              <a:rPr lang="en-US" altLang="ko-KR" sz="1050" b="1" baseline="0" dirty="0"/>
              <a:t>Hotel Directory </a:t>
            </a:r>
            <a:r>
              <a:rPr lang="en-US" altLang="ko-KR" sz="1050" b="1" baseline="0" dirty="0" smtClean="0"/>
              <a:t>Images. These images will be displayed as a slide show in Hotel Directory App. </a:t>
            </a:r>
          </a:p>
        </p:txBody>
      </p:sp>
      <p:sp>
        <p:nvSpPr>
          <p:cNvPr id="20" name="Rectangle 82"/>
          <p:cNvSpPr>
            <a:spLocks noChangeArrowheads="1"/>
          </p:cNvSpPr>
          <p:nvPr/>
        </p:nvSpPr>
        <p:spPr bwMode="auto">
          <a:xfrm>
            <a:off x="6314426" y="2883560"/>
            <a:ext cx="2809875" cy="3647794"/>
          </a:xfrm>
          <a:prstGeom prst="rect">
            <a:avLst/>
          </a:prstGeom>
          <a:noFill/>
          <a:ln w="9525" algn="ctr">
            <a:noFill/>
            <a:miter lim="800000"/>
            <a:headEnd/>
            <a:tailEnd/>
          </a:ln>
        </p:spPr>
        <p:txBody>
          <a:bodyPr lIns="92075" tIns="46038" rIns="92075" bIns="46038">
            <a:spAutoFit/>
          </a:bodyPr>
          <a:lstStyle/>
          <a:p>
            <a:pPr marL="182880" indent="-182880" defTabSz="762000" latinLnBrk="1">
              <a:buFontTx/>
              <a:buAutoNum type="arabicPeriod"/>
            </a:pPr>
            <a:r>
              <a:rPr kumimoji="1" lang="en-US" altLang="ko-KR" sz="1100" b="1" baseline="0" dirty="0">
                <a:ea typeface="GulimChe" pitchFamily="49" charset="-127"/>
              </a:rPr>
              <a:t>If there are no </a:t>
            </a:r>
            <a:r>
              <a:rPr lang="en-US" altLang="ko-KR" sz="1100" b="1" baseline="0" dirty="0"/>
              <a:t>background</a:t>
            </a:r>
            <a:r>
              <a:rPr lang="en-US" altLang="ko-KR" sz="1100" baseline="0" dirty="0"/>
              <a:t> </a:t>
            </a:r>
            <a:r>
              <a:rPr kumimoji="1" lang="en-US" altLang="ko-KR" sz="1100" b="1" baseline="0" dirty="0">
                <a:ea typeface="GulimChe" pitchFamily="49" charset="-127"/>
              </a:rPr>
              <a:t>image files, the screen will show: “No media files on selected </a:t>
            </a:r>
            <a:r>
              <a:rPr kumimoji="1" lang="en-US" altLang="ko-KR" sz="1100" b="1" baseline="0" dirty="0" smtClean="0">
                <a:ea typeface="GulimChe" pitchFamily="49" charset="-127"/>
              </a:rPr>
              <a:t>USB </a:t>
            </a:r>
            <a:r>
              <a:rPr kumimoji="1" lang="en-US" altLang="ko-KR" sz="1100" b="1" baseline="0" dirty="0">
                <a:ea typeface="GulimChe" pitchFamily="49" charset="-127"/>
              </a:rPr>
              <a:t>device.”</a:t>
            </a:r>
          </a:p>
          <a:p>
            <a:pPr marL="228600" indent="-228600" defTabSz="762000" latinLnBrk="1">
              <a:buFontTx/>
              <a:buAutoNum type="arabicPeriod"/>
            </a:pPr>
            <a:r>
              <a:rPr lang="en-US" altLang="ko-KR" sz="1100" b="1" baseline="0" dirty="0" smtClean="0"/>
              <a:t>Hotel Directory Image </a:t>
            </a:r>
            <a:r>
              <a:rPr kumimoji="1" lang="en-US" altLang="ko-KR" sz="1100" b="1" baseline="0" dirty="0" smtClean="0">
                <a:ea typeface="GulimChe" pitchFamily="49" charset="-127"/>
              </a:rPr>
              <a:t>update </a:t>
            </a:r>
            <a:r>
              <a:rPr kumimoji="1" lang="en-US" altLang="ko-KR" sz="1100" b="1" baseline="0" dirty="0">
                <a:ea typeface="GulimChe" pitchFamily="49" charset="-127"/>
              </a:rPr>
              <a:t>function supports only JPG</a:t>
            </a:r>
            <a:r>
              <a:rPr kumimoji="1" lang="en-US" altLang="ko-KR" sz="1100" b="1" baseline="0" dirty="0" smtClean="0">
                <a:ea typeface="GulimChe" pitchFamily="49" charset="-127"/>
              </a:rPr>
              <a:t>, JPEG</a:t>
            </a:r>
            <a:r>
              <a:rPr kumimoji="1" lang="en-US" altLang="ko-KR" sz="1100" b="1" baseline="0" dirty="0">
                <a:ea typeface="GulimChe" pitchFamily="49" charset="-127"/>
              </a:rPr>
              <a:t>, PNG format file of less than 10 MB file size.</a:t>
            </a:r>
          </a:p>
          <a:p>
            <a:pPr marL="182880" indent="-182880" defTabSz="762000" latinLnBrk="1">
              <a:buFontTx/>
              <a:buAutoNum type="arabicPeriod"/>
            </a:pPr>
            <a:r>
              <a:rPr lang="en-US" altLang="ko-KR" sz="1100" b="1" baseline="0" dirty="0"/>
              <a:t>Max resolution of </a:t>
            </a:r>
            <a:r>
              <a:rPr kumimoji="1" lang="en-US" altLang="ko-KR" sz="1100" b="1" baseline="0" dirty="0">
                <a:ea typeface="GulimChe" pitchFamily="49" charset="-127"/>
              </a:rPr>
              <a:t>background </a:t>
            </a:r>
            <a:r>
              <a:rPr lang="en-US" altLang="ko-KR" sz="1100" b="1" baseline="0" dirty="0"/>
              <a:t>image: UHD → </a:t>
            </a:r>
            <a:r>
              <a:rPr lang="en-US" altLang="ko-KR" sz="1100" b="1" baseline="0" dirty="0" smtClean="0"/>
              <a:t>3840 x 2160</a:t>
            </a:r>
            <a:r>
              <a:rPr lang="en-US" altLang="ko-KR" sz="1100" b="1" baseline="0" dirty="0"/>
              <a:t>, Full HD → 1920 x 1080, HD → 1360 x 768</a:t>
            </a:r>
            <a:r>
              <a:rPr kumimoji="1" lang="en-US" altLang="ko-KR" sz="1100" b="1" baseline="0" dirty="0">
                <a:ea typeface="GulimChe" pitchFamily="49" charset="-127"/>
              </a:rPr>
              <a:t> (typical - this may vary by TV).</a:t>
            </a:r>
          </a:p>
          <a:p>
            <a:pPr marL="182880" indent="-182880" defTabSz="762000" latinLnBrk="1">
              <a:buFontTx/>
              <a:buAutoNum type="arabicPeriod"/>
            </a:pPr>
            <a:r>
              <a:rPr lang="en-US" altLang="ko-KR" sz="1100" b="1" baseline="0" dirty="0"/>
              <a:t>Min resolution of </a:t>
            </a:r>
            <a:r>
              <a:rPr lang="en-US" altLang="ko-KR" sz="1100" b="1" baseline="0" dirty="0" smtClean="0"/>
              <a:t>image</a:t>
            </a:r>
            <a:r>
              <a:rPr lang="en-US" altLang="ko-KR" sz="1100" b="1" baseline="0" dirty="0"/>
              <a:t>: 64 x 64.</a:t>
            </a:r>
          </a:p>
          <a:p>
            <a:pPr marL="182880" indent="-182880" defTabSz="762000" latinLnBrk="1">
              <a:buFontTx/>
              <a:buAutoNum type="arabicPeriod"/>
            </a:pPr>
            <a:r>
              <a:rPr lang="en-US" altLang="ko-KR" sz="1100" b="1" baseline="0" dirty="0"/>
              <a:t>If you want to use </a:t>
            </a:r>
            <a:r>
              <a:rPr lang="en-US" altLang="ko-KR" sz="1100" b="1" baseline="0" dirty="0" smtClean="0"/>
              <a:t>Hotel Directory Image(s) in </a:t>
            </a:r>
            <a:r>
              <a:rPr lang="en-US" altLang="ko-KR" sz="1100" b="1" baseline="0" dirty="0"/>
              <a:t>Hotel Directory </a:t>
            </a:r>
            <a:r>
              <a:rPr lang="en-US" altLang="ko-KR" sz="1100" b="1" baseline="0" dirty="0" smtClean="0"/>
              <a:t>App, set </a:t>
            </a:r>
            <a:r>
              <a:rPr lang="en-US" altLang="ko-KR" sz="1100" b="1" baseline="0" dirty="0"/>
              <a:t>the </a:t>
            </a:r>
            <a:r>
              <a:rPr lang="en-US" altLang="ko-KR" sz="1100" b="1" baseline="0" dirty="0" smtClean="0"/>
              <a:t>image during installation (IP Environment Menu </a:t>
            </a:r>
            <a:r>
              <a:rPr lang="en-US" altLang="ko-KR" sz="1100" b="1" baseline="0" dirty="0"/>
              <a:t>→ </a:t>
            </a:r>
            <a:r>
              <a:rPr lang="en-US" altLang="ko-KR" sz="1100" b="1" baseline="0" dirty="0" smtClean="0"/>
              <a:t> Portal Settings </a:t>
            </a:r>
            <a:r>
              <a:rPr lang="en-US" altLang="ko-KR" sz="1100" b="1" baseline="0" dirty="0"/>
              <a:t>→ </a:t>
            </a:r>
            <a:r>
              <a:rPr lang="en-US" altLang="ko-KR" sz="1100" b="1" baseline="0" dirty="0" smtClean="0"/>
              <a:t>Portal Mode “Customizable Portal” → Hotel Directory).</a:t>
            </a:r>
            <a:endParaRPr lang="en-US" altLang="ko-KR" sz="1100" b="1" baseline="0" dirty="0"/>
          </a:p>
          <a:p>
            <a:pPr marL="182880" indent="-182880" defTabSz="762000" latinLnBrk="1">
              <a:buFontTx/>
              <a:buAutoNum type="arabicPeriod"/>
            </a:pPr>
            <a:r>
              <a:rPr lang="en-US" altLang="ko-KR" sz="1100" b="1" baseline="0" dirty="0"/>
              <a:t>If you </a:t>
            </a:r>
            <a:r>
              <a:rPr lang="en-US" altLang="ko-KR" sz="1100" b="1" baseline="0" dirty="0" smtClean="0"/>
              <a:t>update </a:t>
            </a:r>
            <a:r>
              <a:rPr lang="en-US" altLang="ko-KR" sz="1100" b="1" baseline="0" dirty="0"/>
              <a:t>the images, original images will be removed.</a:t>
            </a:r>
          </a:p>
        </p:txBody>
      </p:sp>
      <p:sp>
        <p:nvSpPr>
          <p:cNvPr id="23" name="TextBox 47"/>
          <p:cNvSpPr txBox="1">
            <a:spLocks noChangeArrowheads="1"/>
          </p:cNvSpPr>
          <p:nvPr/>
        </p:nvSpPr>
        <p:spPr bwMode="auto">
          <a:xfrm>
            <a:off x="6369541" y="2381581"/>
            <a:ext cx="2643664" cy="430887"/>
          </a:xfrm>
          <a:prstGeom prst="rect">
            <a:avLst/>
          </a:prstGeom>
          <a:noFill/>
          <a:ln w="38100">
            <a:solidFill>
              <a:srgbClr val="FF0000"/>
            </a:solidFill>
            <a:miter lim="800000"/>
            <a:headEnd/>
            <a:tailEnd/>
          </a:ln>
        </p:spPr>
        <p:txBody>
          <a:bodyPr wrap="square">
            <a:spAutoFit/>
          </a:bodyPr>
          <a:lstStyle/>
          <a:p>
            <a:pPr marL="91440" latinLnBrk="1"/>
            <a:r>
              <a:rPr kumimoji="1" lang="en-US" altLang="ko-KR" sz="1100" b="1" baseline="0" dirty="0" smtClean="0">
                <a:ea typeface="Dotum" pitchFamily="34" charset="-127"/>
                <a:cs typeface="Arial" charset="0"/>
              </a:rPr>
              <a:t>When you select image, image is checked.</a:t>
            </a:r>
            <a:endParaRPr kumimoji="1" lang="en-US" altLang="ko-KR" sz="1100" b="1" baseline="0" dirty="0">
              <a:solidFill>
                <a:srgbClr val="FF0000"/>
              </a:solidFill>
              <a:ea typeface="Dotum" pitchFamily="34" charset="-127"/>
              <a:cs typeface="Arial" charset="0"/>
            </a:endParaRPr>
          </a:p>
        </p:txBody>
      </p:sp>
      <p:cxnSp>
        <p:nvCxnSpPr>
          <p:cNvPr id="27" name="Shape 33"/>
          <p:cNvCxnSpPr>
            <a:endCxn id="23" idx="3"/>
          </p:cNvCxnSpPr>
          <p:nvPr/>
        </p:nvCxnSpPr>
        <p:spPr>
          <a:xfrm flipH="1">
            <a:off x="9013205" y="1448508"/>
            <a:ext cx="20329" cy="1148517"/>
          </a:xfrm>
          <a:prstGeom prst="bentConnector3">
            <a:avLst>
              <a:gd name="adj1" fmla="val -112450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91855" y="5786680"/>
            <a:ext cx="5204451" cy="738664"/>
          </a:xfrm>
          <a:prstGeom prst="rect">
            <a:avLst/>
          </a:prstGeom>
          <a:noFill/>
        </p:spPr>
        <p:txBody>
          <a:bodyPr wrap="square" rtlCol="0">
            <a:spAutoFit/>
          </a:bodyPr>
          <a:lstStyle/>
          <a:p>
            <a:pPr marL="182880" indent="-182880">
              <a:buAutoNum type="arabicPeriod"/>
            </a:pPr>
            <a:r>
              <a:rPr lang="en-US" altLang="ko-KR" sz="1050" b="1" baseline="0" dirty="0" smtClean="0"/>
              <a:t>Right Key: Move </a:t>
            </a:r>
            <a:r>
              <a:rPr lang="en-US" altLang="ko-KR" sz="1050" b="1" baseline="0" dirty="0"/>
              <a:t>to image </a:t>
            </a:r>
            <a:r>
              <a:rPr lang="en-US" altLang="ko-KR" sz="1050" b="1" baseline="0" dirty="0" smtClean="0"/>
              <a:t>area.</a:t>
            </a:r>
          </a:p>
          <a:p>
            <a:pPr marL="182880" indent="-182880"/>
            <a:r>
              <a:rPr lang="en-US" altLang="ko-KR" sz="1050" b="1" baseline="0" dirty="0" smtClean="0"/>
              <a:t>2.	Image area: Use the arrow keys to navigate between images. Press OK (Enter) on the remote to select an image. </a:t>
            </a:r>
            <a:r>
              <a:rPr lang="en-US" altLang="ko-KR" sz="1050" b="1" baseline="0" dirty="0"/>
              <a:t>Maximum number of images that </a:t>
            </a:r>
            <a:r>
              <a:rPr lang="en-US" altLang="ko-KR" sz="1050" b="1" baseline="0" dirty="0" smtClean="0"/>
              <a:t>can be updated </a:t>
            </a:r>
            <a:r>
              <a:rPr lang="en-US" altLang="ko-KR" sz="1050" b="1" baseline="0" dirty="0"/>
              <a:t>at once </a:t>
            </a:r>
            <a:r>
              <a:rPr lang="en-US" altLang="ko-KR" sz="1050" b="1" baseline="0" dirty="0" smtClean="0"/>
              <a:t>is 12 (or up to 10 MB).</a:t>
            </a:r>
            <a:endParaRPr lang="en-US" altLang="ko-KR" sz="1050" b="1" baseline="0" dirty="0"/>
          </a:p>
        </p:txBody>
      </p:sp>
      <p:sp>
        <p:nvSpPr>
          <p:cNvPr id="22" name="AutoShape 53"/>
          <p:cNvSpPr>
            <a:spLocks noChangeArrowheads="1"/>
          </p:cNvSpPr>
          <p:nvPr/>
        </p:nvSpPr>
        <p:spPr bwMode="auto">
          <a:xfrm>
            <a:off x="219849" y="4732756"/>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800" b="1" baseline="0" dirty="0" smtClean="0">
                <a:ea typeface="GulimChe" pitchFamily="49" charset="-127"/>
              </a:rPr>
              <a:t>Screen </a:t>
            </a:r>
          </a:p>
          <a:p>
            <a:pPr algn="ctr" defTabSz="762000" latinLnBrk="1"/>
            <a:r>
              <a:rPr lang="en-US" altLang="ko-KR" sz="800" b="1" baseline="0" dirty="0" smtClean="0">
                <a:ea typeface="GulimChe" pitchFamily="49" charset="-127"/>
              </a:rPr>
              <a:t>Explanation</a:t>
            </a:r>
            <a:endParaRPr lang="en-US" altLang="ko-KR" sz="800" b="1" baseline="0" dirty="0">
              <a:ea typeface="GulimChe" pitchFamily="49" charset="-127"/>
            </a:endParaRPr>
          </a:p>
        </p:txBody>
      </p:sp>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9" y="827712"/>
            <a:ext cx="6321445" cy="3555813"/>
          </a:xfrm>
          <a:prstGeom prst="rect">
            <a:avLst/>
          </a:prstGeom>
        </p:spPr>
      </p:pic>
      <p:pic>
        <p:nvPicPr>
          <p:cNvPr id="5" name="그림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1585" y="794681"/>
            <a:ext cx="2790455" cy="1569631"/>
          </a:xfrm>
          <a:prstGeom prst="rect">
            <a:avLst/>
          </a:prstGeom>
        </p:spPr>
      </p:pic>
    </p:spTree>
    <p:extLst>
      <p:ext uri="{BB962C8B-B14F-4D97-AF65-F5344CB8AC3E}">
        <p14:creationId xmlns:p14="http://schemas.microsoft.com/office/powerpoint/2010/main" val="27564409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(Image Download Complete/Fail) </a:t>
            </a:r>
            <a:endParaRPr lang="ko-KR" altLang="en-US" sz="2300" baseline="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517232"/>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653136"/>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smtClean="0">
                <a:ea typeface="GulimChe" pitchFamily="49" charset="-127"/>
              </a:rPr>
              <a:t>Button</a:t>
            </a:r>
          </a:p>
          <a:p>
            <a:pPr algn="ctr" defTabSz="762000" latinLnBrk="1"/>
            <a:r>
              <a:rPr lang="en-US" altLang="ko-KR" sz="1400" b="1" dirty="0" smtClean="0">
                <a:ea typeface="GulimChe" pitchFamily="49" charset="-127"/>
              </a:rPr>
              <a:t>Operation</a:t>
            </a:r>
            <a:endParaRPr lang="en-US" altLang="ko-KR" sz="1400" b="1" dirty="0">
              <a:ea typeface="GulimChe" pitchFamily="49" charset="-127"/>
            </a:endParaRPr>
          </a:p>
        </p:txBody>
      </p:sp>
      <p:sp>
        <p:nvSpPr>
          <p:cNvPr id="26" name="AutoShape 53"/>
          <p:cNvSpPr>
            <a:spLocks noChangeArrowheads="1"/>
          </p:cNvSpPr>
          <p:nvPr/>
        </p:nvSpPr>
        <p:spPr bwMode="auto">
          <a:xfrm>
            <a:off x="193661" y="5733256"/>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2" name="Rectangle 30"/>
          <p:cNvSpPr>
            <a:spLocks noChangeAspect="1" noChangeArrowheads="1"/>
          </p:cNvSpPr>
          <p:nvPr/>
        </p:nvSpPr>
        <p:spPr bwMode="auto">
          <a:xfrm>
            <a:off x="1666732" y="4542336"/>
            <a:ext cx="4520681" cy="285750"/>
          </a:xfrm>
          <a:prstGeom prst="rect">
            <a:avLst/>
          </a:prstGeom>
          <a:noFill/>
          <a:ln w="9525">
            <a:noFill/>
            <a:miter lim="800000"/>
            <a:headEnd/>
            <a:tailEnd/>
          </a:ln>
        </p:spPr>
        <p:txBody>
          <a:bodyPr lIns="92075" tIns="46038" rIns="92075" bIns="46038" anchor="ctr"/>
          <a:lstStyle/>
          <a:p>
            <a:pPr marL="228600" indent="-228600" latinLnBrk="1"/>
            <a:endParaRPr kumimoji="1" lang="en-US" altLang="ko-KR" sz="1000" b="1" baseline="0" dirty="0">
              <a:ea typeface="Gulim" pitchFamily="34" charset="-127"/>
              <a:cs typeface="Arial" charset="0"/>
            </a:endParaRPr>
          </a:p>
        </p:txBody>
      </p:sp>
      <p:sp>
        <p:nvSpPr>
          <p:cNvPr id="20" name="TextBox 19"/>
          <p:cNvSpPr txBox="1"/>
          <p:nvPr/>
        </p:nvSpPr>
        <p:spPr>
          <a:xfrm>
            <a:off x="930288" y="4653136"/>
            <a:ext cx="5080663" cy="577081"/>
          </a:xfrm>
          <a:prstGeom prst="rect">
            <a:avLst/>
          </a:prstGeom>
          <a:noFill/>
        </p:spPr>
        <p:txBody>
          <a:bodyPr wrap="square" rtlCol="0">
            <a:spAutoFit/>
          </a:bodyPr>
          <a:lstStyle/>
          <a:p>
            <a:pPr marL="182880" indent="-182880"/>
            <a:r>
              <a:rPr lang="en-US" altLang="ko-KR" sz="1050" b="1" baseline="0" dirty="0"/>
              <a:t>1</a:t>
            </a:r>
            <a:r>
              <a:rPr lang="en-US" altLang="ko-KR" sz="1050" b="1" baseline="0" dirty="0" smtClean="0"/>
              <a:t>.	OK Button: </a:t>
            </a:r>
            <a:r>
              <a:rPr lang="en-US" altLang="ko-KR" sz="1050" b="1" baseline="0" dirty="0"/>
              <a:t>If </a:t>
            </a:r>
            <a:r>
              <a:rPr lang="en-US" altLang="ko-KR" sz="1050" b="1" baseline="0" dirty="0" smtClean="0"/>
              <a:t>show a popup , image </a:t>
            </a:r>
            <a:r>
              <a:rPr lang="en-US" altLang="ko-KR" sz="1050" b="1" baseline="0" dirty="0"/>
              <a:t>download is </a:t>
            </a:r>
            <a:r>
              <a:rPr lang="en-US" altLang="ko-KR" sz="1050" b="1" baseline="0" dirty="0" smtClean="0"/>
              <a:t>complete. </a:t>
            </a:r>
            <a:r>
              <a:rPr lang="en-US" altLang="ko-KR" sz="1050" b="1" baseline="0" dirty="0"/>
              <a:t>Check </a:t>
            </a:r>
            <a:r>
              <a:rPr lang="en-US" altLang="ko-KR" sz="1050" b="1" baseline="0" dirty="0" smtClean="0"/>
              <a:t>the update </a:t>
            </a:r>
            <a:r>
              <a:rPr lang="en-US" altLang="ko-KR" sz="1050" b="1" baseline="0" dirty="0"/>
              <a:t>status. When you </a:t>
            </a:r>
            <a:r>
              <a:rPr lang="en-US" altLang="ko-KR" sz="1050" b="1" baseline="0" dirty="0" smtClean="0"/>
              <a:t>select OK (press OK </a:t>
            </a:r>
            <a:r>
              <a:rPr lang="en-US" altLang="ko-KR" sz="1050" b="1" baseline="0" dirty="0"/>
              <a:t>[</a:t>
            </a:r>
            <a:r>
              <a:rPr lang="en-US" altLang="ko-KR" sz="1050" b="1" baseline="0" dirty="0" smtClean="0"/>
              <a:t>Enter] on the remote), </a:t>
            </a:r>
            <a:r>
              <a:rPr lang="en-US" altLang="ko-KR" sz="1050" b="1" baseline="0" dirty="0"/>
              <a:t>panel is changed </a:t>
            </a:r>
            <a:r>
              <a:rPr lang="en-US" altLang="ko-KR" sz="1050" b="1" baseline="0" dirty="0" smtClean="0"/>
              <a:t>to Image Download screen.</a:t>
            </a:r>
            <a:endParaRPr lang="en-US" altLang="ko-KR" sz="1050" b="1" baseline="0" dirty="0"/>
          </a:p>
        </p:txBody>
      </p:sp>
      <p:sp>
        <p:nvSpPr>
          <p:cNvPr id="23" name="TextBox 22"/>
          <p:cNvSpPr txBox="1"/>
          <p:nvPr/>
        </p:nvSpPr>
        <p:spPr>
          <a:xfrm>
            <a:off x="959550" y="5715150"/>
            <a:ext cx="5269165" cy="738664"/>
          </a:xfrm>
          <a:prstGeom prst="rect">
            <a:avLst/>
          </a:prstGeom>
          <a:noFill/>
        </p:spPr>
        <p:txBody>
          <a:bodyPr wrap="square" rtlCol="0">
            <a:spAutoFit/>
          </a:bodyPr>
          <a:lstStyle/>
          <a:p>
            <a:pPr marL="228600" indent="-228600">
              <a:buAutoNum type="arabicPeriod"/>
            </a:pPr>
            <a:r>
              <a:rPr lang="en-US" altLang="ko-KR" sz="1050" b="1" baseline="0" dirty="0" smtClean="0"/>
              <a:t>If the download was completed, the </a:t>
            </a:r>
            <a:r>
              <a:rPr lang="en-US" altLang="ko-KR" sz="1050" b="1" baseline="0" dirty="0"/>
              <a:t>screen maintains the last update </a:t>
            </a:r>
            <a:r>
              <a:rPr lang="en-US" altLang="ko-KR" sz="1050" b="1" baseline="0" dirty="0" smtClean="0"/>
              <a:t>status and the pop-up </a:t>
            </a:r>
            <a:r>
              <a:rPr lang="en-US" altLang="ko-KR" sz="1050" b="1" baseline="0" dirty="0"/>
              <a:t>appears.</a:t>
            </a:r>
            <a:endParaRPr lang="en-US" altLang="ko-KR" sz="1050" b="1" baseline="0" dirty="0" smtClean="0"/>
          </a:p>
          <a:p>
            <a:pPr marL="228600" indent="-228600">
              <a:buAutoNum type="arabicPeriod"/>
            </a:pPr>
            <a:r>
              <a:rPr lang="en-US" altLang="ko-KR" sz="1050" b="1" baseline="0" dirty="0" smtClean="0"/>
              <a:t>When the download is complete, the TV will not reboot.</a:t>
            </a:r>
          </a:p>
          <a:p>
            <a:pPr marL="228600" indent="-228600">
              <a:buFontTx/>
              <a:buAutoNum type="arabicPeriod"/>
            </a:pPr>
            <a:r>
              <a:rPr lang="en-US" altLang="ko-KR" sz="1050" b="1" baseline="0" dirty="0"/>
              <a:t>The time-out does not apply </a:t>
            </a:r>
            <a:r>
              <a:rPr lang="en-US" altLang="ko-KR" sz="1050" b="1" baseline="0" dirty="0" smtClean="0"/>
              <a:t>in </a:t>
            </a:r>
            <a:r>
              <a:rPr lang="en-US" altLang="ko-KR" sz="1050" b="1" baseline="0" dirty="0"/>
              <a:t>complete </a:t>
            </a:r>
            <a:r>
              <a:rPr lang="en-US" altLang="ko-KR" sz="1050" b="1" baseline="0" dirty="0" smtClean="0"/>
              <a:t>page.</a:t>
            </a:r>
            <a:endParaRPr lang="en-US" altLang="ko-KR" sz="1050" b="1" baseline="0" dirty="0"/>
          </a:p>
        </p:txBody>
      </p:sp>
      <p:sp>
        <p:nvSpPr>
          <p:cNvPr id="28" name="TextBox 47"/>
          <p:cNvSpPr txBox="1">
            <a:spLocks noChangeArrowheads="1"/>
          </p:cNvSpPr>
          <p:nvPr/>
        </p:nvSpPr>
        <p:spPr bwMode="auto">
          <a:xfrm>
            <a:off x="6387184" y="2831247"/>
            <a:ext cx="2674338" cy="430887"/>
          </a:xfrm>
          <a:prstGeom prst="rect">
            <a:avLst/>
          </a:prstGeom>
          <a:noFill/>
          <a:ln w="38100">
            <a:solidFill>
              <a:srgbClr val="FF0000"/>
            </a:solidFill>
            <a:miter lim="800000"/>
            <a:headEnd/>
            <a:tailEnd/>
          </a:ln>
        </p:spPr>
        <p:txBody>
          <a:bodyPr wrap="square">
            <a:spAutoFit/>
          </a:bodyPr>
          <a:lstStyle/>
          <a:p>
            <a:pPr defTabSz="762000" latinLnBrk="1"/>
            <a:r>
              <a:rPr kumimoji="1" lang="en-US" altLang="ko-KR" sz="1100" b="1" baseline="0" dirty="0">
                <a:ea typeface="GulimChe" pitchFamily="49" charset="-127"/>
              </a:rPr>
              <a:t>If the image fails to download, the update status is displayed as Failed.</a:t>
            </a:r>
            <a:endParaRPr kumimoji="1" lang="en-US" altLang="ko-KR" sz="800" b="1" baseline="0" dirty="0">
              <a:ea typeface="GulimChe" pitchFamily="49" charset="-127"/>
            </a:endParaRPr>
          </a:p>
        </p:txBody>
      </p:sp>
      <p:cxnSp>
        <p:nvCxnSpPr>
          <p:cNvPr id="29" name="꺾인 연결선 28"/>
          <p:cNvCxnSpPr/>
          <p:nvPr/>
        </p:nvCxnSpPr>
        <p:spPr>
          <a:xfrm flipV="1">
            <a:off x="6228715" y="2495228"/>
            <a:ext cx="1496833" cy="28570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꺾인 연결선 29"/>
          <p:cNvCxnSpPr/>
          <p:nvPr/>
        </p:nvCxnSpPr>
        <p:spPr>
          <a:xfrm>
            <a:off x="5868144" y="4195360"/>
            <a:ext cx="1849386" cy="920136"/>
          </a:xfrm>
          <a:prstGeom prst="bentConnector4">
            <a:avLst>
              <a:gd name="adj1" fmla="val 13883"/>
              <a:gd name="adj2" fmla="val 124844"/>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47"/>
          <p:cNvSpPr txBox="1">
            <a:spLocks noChangeArrowheads="1"/>
          </p:cNvSpPr>
          <p:nvPr/>
        </p:nvSpPr>
        <p:spPr bwMode="auto">
          <a:xfrm>
            <a:off x="6387184" y="5415068"/>
            <a:ext cx="2674338" cy="600164"/>
          </a:xfrm>
          <a:prstGeom prst="rect">
            <a:avLst/>
          </a:prstGeom>
          <a:noFill/>
          <a:ln w="38100">
            <a:solidFill>
              <a:srgbClr val="FF0000"/>
            </a:solidFill>
            <a:miter lim="800000"/>
            <a:headEnd/>
            <a:tailEnd/>
          </a:ln>
        </p:spPr>
        <p:txBody>
          <a:bodyPr wrap="square">
            <a:spAutoFit/>
          </a:bodyPr>
          <a:lstStyle/>
          <a:p>
            <a:pPr defTabSz="762000" latinLnBrk="1"/>
            <a:r>
              <a:rPr kumimoji="1" lang="en-US" altLang="ko-KR" sz="1100" b="1" baseline="0" dirty="0">
                <a:ea typeface="GulimChe" pitchFamily="49" charset="-127"/>
              </a:rPr>
              <a:t>If the image is successful for downloading, the update status is displayed as </a:t>
            </a:r>
            <a:r>
              <a:rPr kumimoji="1" lang="en-US" altLang="ko-KR" sz="1100" b="1" baseline="0" dirty="0" smtClean="0">
                <a:ea typeface="GulimChe" pitchFamily="49" charset="-127"/>
              </a:rPr>
              <a:t>Complete</a:t>
            </a:r>
            <a:r>
              <a:rPr kumimoji="1" lang="en-US" altLang="ko-KR" sz="1100" b="1" baseline="0" dirty="0">
                <a:ea typeface="GulimChe" pitchFamily="49" charset="-127"/>
              </a:rPr>
              <a:t>.</a:t>
            </a:r>
            <a:endParaRPr kumimoji="1" lang="en-US" altLang="ko-KR" sz="800" b="1" baseline="0" dirty="0">
              <a:ea typeface="GulimChe" pitchFamily="49" charset="-127"/>
            </a:endParaRPr>
          </a:p>
        </p:txBody>
      </p:sp>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3111" y="959402"/>
            <a:ext cx="2739040" cy="1540710"/>
          </a:xfrm>
          <a:prstGeom prst="rect">
            <a:avLst/>
          </a:prstGeom>
        </p:spPr>
      </p:pic>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48" y="944470"/>
            <a:ext cx="6222523" cy="3500169"/>
          </a:xfrm>
          <a:prstGeom prst="rect">
            <a:avLst/>
          </a:prstGeom>
        </p:spPr>
      </p:pic>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2273" y="3573574"/>
            <a:ext cx="2748581" cy="1546077"/>
          </a:xfrm>
          <a:prstGeom prst="rect">
            <a:avLst/>
          </a:prstGeom>
        </p:spPr>
      </p:pic>
    </p:spTree>
    <p:extLst>
      <p:ext uri="{BB962C8B-B14F-4D97-AF65-F5344CB8AC3E}">
        <p14:creationId xmlns:p14="http://schemas.microsoft.com/office/powerpoint/2010/main" val="42907822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(Icon </a:t>
            </a:r>
            <a:r>
              <a:rPr lang="en-US" altLang="ko-KR" sz="2300" baseline="0" dirty="0">
                <a:latin typeface="Arial" charset="0"/>
              </a:rPr>
              <a:t>Download – </a:t>
            </a:r>
            <a:r>
              <a:rPr lang="en-US" altLang="ko-KR" sz="2300" baseline="0" dirty="0" smtClean="0">
                <a:latin typeface="Arial" charset="0"/>
              </a:rPr>
              <a:t>Overview_1)</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559245"/>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6" name="AutoShape 53"/>
          <p:cNvSpPr>
            <a:spLocks noChangeArrowheads="1"/>
          </p:cNvSpPr>
          <p:nvPr/>
        </p:nvSpPr>
        <p:spPr bwMode="auto">
          <a:xfrm>
            <a:off x="193661" y="5809681"/>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33" name="TextBox 32"/>
          <p:cNvSpPr txBox="1"/>
          <p:nvPr/>
        </p:nvSpPr>
        <p:spPr>
          <a:xfrm>
            <a:off x="925403" y="4747342"/>
            <a:ext cx="5303312" cy="393954"/>
          </a:xfrm>
          <a:prstGeom prst="rect">
            <a:avLst/>
          </a:prstGeom>
          <a:noFill/>
        </p:spPr>
        <p:txBody>
          <a:bodyPr wrap="square" rtlCol="0">
            <a:spAutoFit/>
          </a:bodyPr>
          <a:lstStyle/>
          <a:p>
            <a:r>
              <a:rPr lang="en-US" altLang="ko-KR" sz="980" b="1" baseline="0" dirty="0" smtClean="0"/>
              <a:t>Icon Download contains “Hotel Icon on Portal,” </a:t>
            </a:r>
            <a:r>
              <a:rPr lang="en-US" altLang="ko-KR" sz="980" b="1" baseline="0" dirty="0"/>
              <a:t>“Website </a:t>
            </a:r>
            <a:r>
              <a:rPr lang="en-US" altLang="ko-KR" sz="980" b="1" baseline="0" dirty="0" smtClean="0"/>
              <a:t>Shortcut</a:t>
            </a:r>
            <a:r>
              <a:rPr lang="en-US" altLang="ko-KR" sz="980" b="1" baseline="0" dirty="0"/>
              <a:t>,</a:t>
            </a:r>
            <a:r>
              <a:rPr lang="en-US" altLang="ko-KR" sz="980" b="1" baseline="0" dirty="0" smtClean="0"/>
              <a:t>” and “Input Shortcut.”</a:t>
            </a:r>
            <a:endParaRPr lang="en-US" altLang="ko-KR" sz="980" b="1" baseline="0" dirty="0"/>
          </a:p>
        </p:txBody>
      </p:sp>
      <p:sp>
        <p:nvSpPr>
          <p:cNvPr id="34" name="TextBox 33"/>
          <p:cNvSpPr txBox="1"/>
          <p:nvPr/>
        </p:nvSpPr>
        <p:spPr>
          <a:xfrm>
            <a:off x="907194" y="5733256"/>
            <a:ext cx="5303312" cy="997196"/>
          </a:xfrm>
          <a:prstGeom prst="rect">
            <a:avLst/>
          </a:prstGeom>
          <a:noFill/>
        </p:spPr>
        <p:txBody>
          <a:bodyPr wrap="square" rtlCol="0">
            <a:spAutoFit/>
          </a:bodyPr>
          <a:lstStyle/>
          <a:p>
            <a:pPr marL="182880" indent="-182880">
              <a:buFontTx/>
              <a:buAutoNum type="arabicPeriod"/>
            </a:pPr>
            <a:r>
              <a:rPr lang="en-US" altLang="ko-KR" sz="980" b="1" baseline="0" dirty="0" smtClean="0"/>
              <a:t>Icon Download </a:t>
            </a:r>
            <a:r>
              <a:rPr lang="en-US" altLang="ko-KR" sz="980" b="1" baseline="0" dirty="0"/>
              <a:t>downloads “Hotel Icon on </a:t>
            </a:r>
            <a:r>
              <a:rPr lang="en-US" altLang="ko-KR" sz="980" b="1" baseline="0" dirty="0" smtClean="0"/>
              <a:t>Portal,” </a:t>
            </a:r>
            <a:r>
              <a:rPr lang="en-US" altLang="ko-KR" sz="980" b="1" baseline="0" dirty="0"/>
              <a:t>“Website </a:t>
            </a:r>
            <a:r>
              <a:rPr lang="en-US" altLang="ko-KR" sz="980" b="1" baseline="0" dirty="0" smtClean="0"/>
              <a:t>Shortcut,” </a:t>
            </a:r>
            <a:r>
              <a:rPr lang="en-US" altLang="ko-KR" sz="980" b="1" baseline="0" dirty="0"/>
              <a:t>and “Input </a:t>
            </a:r>
            <a:r>
              <a:rPr lang="en-US" altLang="ko-KR" sz="980" b="1" baseline="0" dirty="0" smtClean="0"/>
              <a:t>Shortcut” images at </a:t>
            </a:r>
            <a:r>
              <a:rPr lang="en-US" altLang="ko-KR" sz="980" b="1" baseline="0" dirty="0"/>
              <a:t>once</a:t>
            </a:r>
            <a:r>
              <a:rPr lang="en-US" altLang="ko-KR" sz="980" b="1" baseline="0" dirty="0" smtClean="0"/>
              <a:t>.</a:t>
            </a:r>
          </a:p>
          <a:p>
            <a:pPr marL="182880" indent="-182880">
              <a:buFontTx/>
              <a:buAutoNum type="arabicPeriod"/>
            </a:pPr>
            <a:r>
              <a:rPr lang="en-US" altLang="ko-KR" sz="980" b="1" baseline="0" dirty="0"/>
              <a:t>If you download an </a:t>
            </a:r>
            <a:r>
              <a:rPr lang="en-US" altLang="ko-KR" sz="980" b="1" baseline="0" dirty="0" smtClean="0"/>
              <a:t>icon image </a:t>
            </a:r>
            <a:r>
              <a:rPr lang="en-US" altLang="ko-KR" sz="980" b="1" baseline="0" dirty="0"/>
              <a:t>from </a:t>
            </a:r>
            <a:r>
              <a:rPr lang="en-US" altLang="ko-KR" sz="980" b="1" baseline="0" dirty="0" smtClean="0"/>
              <a:t>“</a:t>
            </a:r>
            <a:r>
              <a:rPr lang="en-US" altLang="ko-KR" sz="980" b="1" baseline="0" dirty="0"/>
              <a:t>Icon </a:t>
            </a:r>
            <a:r>
              <a:rPr lang="en-US" altLang="ko-KR" sz="980" b="1" baseline="0" dirty="0" smtClean="0"/>
              <a:t>Download,” </a:t>
            </a:r>
            <a:r>
              <a:rPr lang="en-US" altLang="ko-KR" sz="980" b="1" baseline="0" dirty="0"/>
              <a:t>the TV does not reboot even though the download ends differently from </a:t>
            </a:r>
            <a:r>
              <a:rPr lang="en-US" altLang="ko-KR" sz="980" b="1" baseline="0" dirty="0" smtClean="0"/>
              <a:t>“</a:t>
            </a:r>
            <a:r>
              <a:rPr lang="en-US" altLang="ko-KR" sz="980" b="1" baseline="0" dirty="0" err="1" smtClean="0"/>
              <a:t>Ez</a:t>
            </a:r>
            <a:r>
              <a:rPr lang="en-US" altLang="ko-KR" sz="980" b="1" baseline="0" dirty="0" smtClean="0"/>
              <a:t> Download” (</a:t>
            </a:r>
            <a:r>
              <a:rPr lang="en-US" altLang="ko-KR" sz="980" b="1" baseline="0" dirty="0"/>
              <a:t>i.e., the TV will reboot after </a:t>
            </a:r>
            <a:r>
              <a:rPr lang="en-US" altLang="ko-KR" sz="980" b="1" baseline="0" dirty="0" smtClean="0"/>
              <a:t>icon downloads </a:t>
            </a:r>
            <a:r>
              <a:rPr lang="en-US" altLang="ko-KR" sz="980" b="1" baseline="0" dirty="0"/>
              <a:t>performed in the </a:t>
            </a:r>
            <a:r>
              <a:rPr lang="en-US" altLang="ko-KR" sz="980" b="1" baseline="0" dirty="0" err="1"/>
              <a:t>Ez</a:t>
            </a:r>
            <a:r>
              <a:rPr lang="en-US" altLang="ko-KR" sz="980" b="1" baseline="0" dirty="0"/>
              <a:t> Download utility).</a:t>
            </a:r>
          </a:p>
          <a:p>
            <a:pPr marL="228600" indent="-228600">
              <a:buAutoNum type="arabicPeriod"/>
            </a:pPr>
            <a:endParaRPr lang="en-US" altLang="ko-KR" sz="980" b="1" baseline="0" dirty="0"/>
          </a:p>
        </p:txBody>
      </p:sp>
      <p:sp>
        <p:nvSpPr>
          <p:cNvPr id="35" name="AutoShape 53"/>
          <p:cNvSpPr>
            <a:spLocks noChangeArrowheads="1"/>
          </p:cNvSpPr>
          <p:nvPr/>
        </p:nvSpPr>
        <p:spPr bwMode="auto">
          <a:xfrm>
            <a:off x="170656" y="4675698"/>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800" b="1" baseline="0" dirty="0" smtClean="0">
                <a:ea typeface="GulimChe" pitchFamily="49" charset="-127"/>
              </a:rPr>
              <a:t>Screen </a:t>
            </a:r>
          </a:p>
          <a:p>
            <a:pPr algn="ctr" defTabSz="762000" latinLnBrk="1"/>
            <a:r>
              <a:rPr lang="en-US" altLang="ko-KR" sz="800" b="1" baseline="0" dirty="0" smtClean="0">
                <a:ea typeface="GulimChe" pitchFamily="49" charset="-127"/>
              </a:rPr>
              <a:t>Explanation</a:t>
            </a:r>
            <a:endParaRPr lang="en-US" altLang="ko-KR" sz="800" b="1" baseline="0" dirty="0">
              <a:ea typeface="GulimChe" pitchFamily="49" charset="-127"/>
            </a:endParaRPr>
          </a:p>
        </p:txBody>
      </p:sp>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57250"/>
            <a:ext cx="6355644" cy="3575050"/>
          </a:xfrm>
          <a:prstGeom prst="rect">
            <a:avLst/>
          </a:prstGeom>
        </p:spPr>
      </p:pic>
    </p:spTree>
    <p:extLst>
      <p:ext uri="{BB962C8B-B14F-4D97-AF65-F5344CB8AC3E}">
        <p14:creationId xmlns:p14="http://schemas.microsoft.com/office/powerpoint/2010/main" val="6154147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(Icon Download – Overview_2)</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07950" y="5675202"/>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6" name="AutoShape 53"/>
          <p:cNvSpPr>
            <a:spLocks noChangeArrowheads="1"/>
          </p:cNvSpPr>
          <p:nvPr/>
        </p:nvSpPr>
        <p:spPr bwMode="auto">
          <a:xfrm>
            <a:off x="193661" y="5809681"/>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3" name="AutoShape 52"/>
          <p:cNvSpPr>
            <a:spLocks noChangeArrowheads="1"/>
          </p:cNvSpPr>
          <p:nvPr/>
        </p:nvSpPr>
        <p:spPr bwMode="auto">
          <a:xfrm>
            <a:off x="166517" y="4645641"/>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smtClean="0">
                <a:ea typeface="GulimChe" pitchFamily="49" charset="-127"/>
              </a:rPr>
              <a:t>Button</a:t>
            </a:r>
          </a:p>
          <a:p>
            <a:pPr algn="ctr" defTabSz="762000" latinLnBrk="1"/>
            <a:r>
              <a:rPr lang="en-US" altLang="ko-KR" sz="1400" b="1" dirty="0" smtClean="0">
                <a:ea typeface="GulimChe" pitchFamily="49" charset="-127"/>
              </a:rPr>
              <a:t>Operation</a:t>
            </a:r>
            <a:endParaRPr lang="en-US" altLang="ko-KR" sz="1400" b="1" dirty="0">
              <a:ea typeface="GulimChe" pitchFamily="49" charset="-127"/>
            </a:endParaRPr>
          </a:p>
        </p:txBody>
      </p:sp>
      <p:sp>
        <p:nvSpPr>
          <p:cNvPr id="24" name="TextBox 23"/>
          <p:cNvSpPr txBox="1"/>
          <p:nvPr/>
        </p:nvSpPr>
        <p:spPr>
          <a:xfrm>
            <a:off x="915761" y="4640519"/>
            <a:ext cx="5303312" cy="861774"/>
          </a:xfrm>
          <a:prstGeom prst="rect">
            <a:avLst/>
          </a:prstGeom>
          <a:noFill/>
        </p:spPr>
        <p:txBody>
          <a:bodyPr wrap="square" rtlCol="0">
            <a:spAutoFit/>
          </a:bodyPr>
          <a:lstStyle/>
          <a:p>
            <a:pPr marL="182880" indent="-182880">
              <a:buAutoNum type="arabicPeriod"/>
            </a:pPr>
            <a:r>
              <a:rPr lang="en-US" altLang="ko-KR" sz="1000" b="1" baseline="0" dirty="0" smtClean="0"/>
              <a:t>Download: </a:t>
            </a:r>
            <a:r>
              <a:rPr lang="en-US" altLang="ko-KR" sz="1000" b="1" baseline="0" dirty="0"/>
              <a:t>Start the download</a:t>
            </a:r>
            <a:r>
              <a:rPr lang="en-US" altLang="ko-KR" sz="1000" b="1" baseline="0" dirty="0" smtClean="0"/>
              <a:t>. The download sequence </a:t>
            </a:r>
            <a:r>
              <a:rPr lang="en-US" altLang="ko-KR" sz="1000" b="1" baseline="0" dirty="0"/>
              <a:t>is Select </a:t>
            </a:r>
            <a:r>
              <a:rPr lang="en-US" altLang="ko-KR" sz="1000" b="1" baseline="0" dirty="0" smtClean="0"/>
              <a:t>Icon Download option/type -&gt; </a:t>
            </a:r>
            <a:r>
              <a:rPr lang="en-US" altLang="ko-KR" sz="1000" b="1" baseline="0" dirty="0"/>
              <a:t>Select </a:t>
            </a:r>
            <a:r>
              <a:rPr lang="en-US" altLang="ko-KR" sz="1000" b="1" baseline="0" dirty="0" smtClean="0"/>
              <a:t>Icon </a:t>
            </a:r>
            <a:r>
              <a:rPr lang="en-US" altLang="ko-KR" sz="1000" b="1" strike="sngStrike" baseline="0" dirty="0" smtClean="0"/>
              <a:t> </a:t>
            </a:r>
            <a:r>
              <a:rPr lang="en-US" altLang="ko-KR" sz="1000" b="1" baseline="0" dirty="0"/>
              <a:t>-&gt; </a:t>
            </a:r>
            <a:r>
              <a:rPr lang="en-US" altLang="ko-KR" sz="1000" b="1" baseline="0" dirty="0" smtClean="0"/>
              <a:t>Download.</a:t>
            </a:r>
            <a:endParaRPr lang="en-US" altLang="ko-KR" sz="1000" b="1" baseline="0" dirty="0"/>
          </a:p>
          <a:p>
            <a:pPr marL="182880" indent="-182880">
              <a:buAutoNum type="arabicPeriod"/>
            </a:pPr>
            <a:r>
              <a:rPr lang="en-US" altLang="ko-KR" sz="1000" b="1" baseline="0" dirty="0" smtClean="0">
                <a:ea typeface="GulimChe" pitchFamily="49" charset="-127"/>
              </a:rPr>
              <a:t>Deselect All: </a:t>
            </a:r>
            <a:r>
              <a:rPr lang="en-US" altLang="ko-KR" sz="1000" b="1" baseline="0" dirty="0">
                <a:ea typeface="GulimChe" pitchFamily="49" charset="-127"/>
              </a:rPr>
              <a:t>Returns to the previous state of selection</a:t>
            </a:r>
            <a:r>
              <a:rPr lang="en-US" altLang="ko-KR" sz="1000" b="1" baseline="0" dirty="0" smtClean="0">
                <a:ea typeface="GulimChe" pitchFamily="49" charset="-127"/>
              </a:rPr>
              <a:t>.</a:t>
            </a:r>
          </a:p>
          <a:p>
            <a:pPr marL="182880" indent="-182880">
              <a:buAutoNum type="arabicPeriod"/>
            </a:pPr>
            <a:r>
              <a:rPr lang="en-US" altLang="ko-KR" sz="1000" b="1" baseline="0" dirty="0" smtClean="0">
                <a:ea typeface="GulimChe" pitchFamily="49" charset="-127"/>
              </a:rPr>
              <a:t>     : Shows </a:t>
            </a:r>
            <a:r>
              <a:rPr lang="en-US" altLang="ko-KR" sz="1000" b="1" baseline="0" dirty="0">
                <a:ea typeface="GulimChe" pitchFamily="49" charset="-127"/>
              </a:rPr>
              <a:t>the capacity of the </a:t>
            </a:r>
            <a:r>
              <a:rPr lang="en-US" altLang="ko-KR" sz="1000" b="1" baseline="0" dirty="0" smtClean="0">
                <a:ea typeface="GulimChe" pitchFamily="49" charset="-127"/>
              </a:rPr>
              <a:t>downloaded media files </a:t>
            </a:r>
            <a:r>
              <a:rPr lang="en-US" altLang="ko-KR" sz="1000" b="1" baseline="0" dirty="0">
                <a:ea typeface="GulimChe" pitchFamily="49" charset="-127"/>
              </a:rPr>
              <a:t>and </a:t>
            </a:r>
            <a:r>
              <a:rPr lang="en-US" altLang="ko-KR" sz="1000" b="1" baseline="0" dirty="0" smtClean="0">
                <a:ea typeface="GulimChe" pitchFamily="49" charset="-127"/>
              </a:rPr>
              <a:t>the </a:t>
            </a:r>
            <a:r>
              <a:rPr lang="en-US" altLang="ko-KR" sz="1000" b="1" baseline="0" dirty="0">
                <a:ea typeface="GulimChe" pitchFamily="49" charset="-127"/>
              </a:rPr>
              <a:t>available capacity</a:t>
            </a:r>
            <a:r>
              <a:rPr lang="en-US" altLang="ko-KR" sz="1000" b="1" baseline="0" dirty="0" smtClean="0">
                <a:ea typeface="GulimChe" pitchFamily="49" charset="-127"/>
              </a:rPr>
              <a:t>.</a:t>
            </a:r>
          </a:p>
          <a:p>
            <a:pPr marL="182880" indent="-182880">
              <a:buFontTx/>
              <a:buAutoNum type="arabicPeriod"/>
            </a:pPr>
            <a:r>
              <a:rPr kumimoji="1" lang="en-US" altLang="ko-KR" sz="1000" b="1" baseline="0" dirty="0" smtClean="0">
                <a:ea typeface="Dotum" pitchFamily="34" charset="-127"/>
                <a:cs typeface="Arial" charset="0"/>
              </a:rPr>
              <a:t>Clear Storage: </a:t>
            </a:r>
            <a:r>
              <a:rPr kumimoji="1" lang="en-US" altLang="ko-KR" sz="1000" b="1" baseline="0" dirty="0">
                <a:ea typeface="Dotum" pitchFamily="34" charset="-127"/>
                <a:cs typeface="Arial" charset="0"/>
              </a:rPr>
              <a:t>Delete all </a:t>
            </a:r>
            <a:r>
              <a:rPr kumimoji="1" lang="en-US" altLang="ko-KR" sz="1000" b="1" baseline="0" dirty="0" smtClean="0">
                <a:ea typeface="Dotum" pitchFamily="34" charset="-127"/>
                <a:cs typeface="Arial" charset="0"/>
              </a:rPr>
              <a:t>image (icon) files.</a:t>
            </a:r>
            <a:endParaRPr lang="ko-KR" altLang="en-US" sz="1000" b="1" baseline="0" dirty="0"/>
          </a:p>
        </p:txBody>
      </p:sp>
      <p:cxnSp>
        <p:nvCxnSpPr>
          <p:cNvPr id="28" name="꺾인 연결선 27"/>
          <p:cNvCxnSpPr/>
          <p:nvPr/>
        </p:nvCxnSpPr>
        <p:spPr>
          <a:xfrm>
            <a:off x="4020344" y="1504351"/>
            <a:ext cx="2339294" cy="816840"/>
          </a:xfrm>
          <a:prstGeom prst="bentConnector3">
            <a:avLst>
              <a:gd name="adj1" fmla="val -106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꺾인 연결선 28"/>
          <p:cNvCxnSpPr/>
          <p:nvPr/>
        </p:nvCxnSpPr>
        <p:spPr>
          <a:xfrm rot="16200000" flipH="1">
            <a:off x="4276575" y="1864140"/>
            <a:ext cx="2381005" cy="1790151"/>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82"/>
          <p:cNvSpPr>
            <a:spLocks noChangeArrowheads="1"/>
          </p:cNvSpPr>
          <p:nvPr/>
        </p:nvSpPr>
        <p:spPr bwMode="auto">
          <a:xfrm>
            <a:off x="6342024" y="5229200"/>
            <a:ext cx="2801976" cy="1108638"/>
          </a:xfrm>
          <a:prstGeom prst="rect">
            <a:avLst/>
          </a:prstGeom>
          <a:noFill/>
          <a:ln w="9525" algn="ctr">
            <a:noFill/>
            <a:miter lim="800000"/>
            <a:headEnd/>
            <a:tailEnd/>
          </a:ln>
        </p:spPr>
        <p:txBody>
          <a:bodyPr wrap="square" lIns="92075" tIns="46038" rIns="92075" bIns="46038">
            <a:spAutoFit/>
          </a:bodyPr>
          <a:lstStyle/>
          <a:p>
            <a:pPr marL="182880" indent="-182880" defTabSz="762000" latinLnBrk="1">
              <a:buAutoNum type="arabicPeriod"/>
            </a:pPr>
            <a:r>
              <a:rPr lang="en-US" sz="1100" baseline="0" dirty="0" smtClean="0"/>
              <a:t>If </a:t>
            </a:r>
            <a:r>
              <a:rPr lang="en-US" sz="1100" baseline="0" dirty="0"/>
              <a:t>user is in the </a:t>
            </a:r>
            <a:r>
              <a:rPr lang="en-US" sz="1100" baseline="0" dirty="0" err="1" smtClean="0"/>
              <a:t>E</a:t>
            </a:r>
            <a:r>
              <a:rPr lang="en-US" sz="1100" baseline="0" dirty="0" err="1"/>
              <a:t>z</a:t>
            </a:r>
            <a:r>
              <a:rPr lang="en-US" sz="1100" baseline="0" dirty="0" smtClean="0"/>
              <a:t> Download </a:t>
            </a:r>
            <a:r>
              <a:rPr lang="en-US" sz="1100" baseline="0" dirty="0"/>
              <a:t>utility </a:t>
            </a:r>
            <a:r>
              <a:rPr lang="en-US" sz="1100" baseline="0" dirty="0" smtClean="0"/>
              <a:t/>
            </a:r>
            <a:br>
              <a:rPr lang="en-US" sz="1100" baseline="0" dirty="0" smtClean="0"/>
            </a:br>
            <a:r>
              <a:rPr lang="en-US" sz="1100" baseline="0" dirty="0" smtClean="0"/>
              <a:t>and </a:t>
            </a:r>
            <a:r>
              <a:rPr lang="en-US" sz="1100" baseline="0" dirty="0"/>
              <a:t>selects </a:t>
            </a:r>
            <a:r>
              <a:rPr lang="en-US" sz="1100" baseline="0" dirty="0" smtClean="0"/>
              <a:t>Clear Storage, </a:t>
            </a:r>
            <a:r>
              <a:rPr lang="en-US" sz="1100" baseline="0" dirty="0"/>
              <a:t>all </a:t>
            </a:r>
            <a:r>
              <a:rPr lang="en-US" sz="1100" baseline="0" dirty="0" smtClean="0"/>
              <a:t/>
            </a:r>
            <a:br>
              <a:rPr lang="en-US" sz="1100" baseline="0" dirty="0" smtClean="0"/>
            </a:br>
            <a:r>
              <a:rPr lang="en-US" sz="1100" baseline="0" dirty="0" smtClean="0"/>
              <a:t>media </a:t>
            </a:r>
            <a:r>
              <a:rPr lang="en-US" sz="1100" baseline="0" dirty="0"/>
              <a:t>files will be cleared, but if user </a:t>
            </a:r>
            <a:r>
              <a:rPr lang="en-US" sz="1100" baseline="0" dirty="0" smtClean="0"/>
              <a:t/>
            </a:r>
            <a:br>
              <a:rPr lang="en-US" sz="1100" baseline="0" dirty="0" smtClean="0"/>
            </a:br>
            <a:r>
              <a:rPr lang="en-US" sz="1100" baseline="0" dirty="0" smtClean="0"/>
              <a:t>is </a:t>
            </a:r>
            <a:r>
              <a:rPr lang="en-US" sz="1100" baseline="0" dirty="0"/>
              <a:t>in an individual category, only that </a:t>
            </a:r>
            <a:r>
              <a:rPr lang="en-US" sz="1100" baseline="0" dirty="0" smtClean="0"/>
              <a:t/>
            </a:r>
            <a:br>
              <a:rPr lang="en-US" sz="1100" baseline="0" dirty="0" smtClean="0"/>
            </a:br>
            <a:r>
              <a:rPr lang="en-US" sz="1100" baseline="0" dirty="0" smtClean="0"/>
              <a:t>category’s </a:t>
            </a:r>
            <a:r>
              <a:rPr lang="en-US" sz="1100" baseline="0" dirty="0"/>
              <a:t>files will be cleared</a:t>
            </a:r>
            <a:r>
              <a:rPr lang="en-US" altLang="ko-KR" sz="1100" baseline="0" dirty="0" smtClean="0">
                <a:ea typeface="GulimChe" pitchFamily="49" charset="-127"/>
              </a:rPr>
              <a:t>.</a:t>
            </a:r>
          </a:p>
          <a:p>
            <a:pPr marL="182880" indent="-182880" defTabSz="762000" latinLnBrk="1">
              <a:buAutoNum type="arabicPeriod"/>
            </a:pPr>
            <a:endParaRPr lang="en-US" altLang="ko-KR" sz="1100" baseline="0" dirty="0" smtClean="0">
              <a:ea typeface="GulimChe" pitchFamily="49" charset="-127"/>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0" y="835276"/>
            <a:ext cx="6326916" cy="3558890"/>
          </a:xfrm>
          <a:prstGeom prst="rect">
            <a:avLst/>
          </a:prstGeom>
        </p:spPr>
      </p:pic>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2024" y="1276614"/>
            <a:ext cx="2767051" cy="1556466"/>
          </a:xfrm>
          <a:prstGeom prst="rect">
            <a:avLst/>
          </a:prstGeom>
        </p:spPr>
      </p:pic>
      <p:pic>
        <p:nvPicPr>
          <p:cNvPr id="5" name="그림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46787" y="3311195"/>
            <a:ext cx="2769716" cy="1557965"/>
          </a:xfrm>
          <a:prstGeom prst="rect">
            <a:avLst/>
          </a:prstGeom>
        </p:spPr>
      </p:pic>
      <p:pic>
        <p:nvPicPr>
          <p:cNvPr id="20" name="그림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0715" y="5148284"/>
            <a:ext cx="160926" cy="160926"/>
          </a:xfrm>
          <a:prstGeom prst="rect">
            <a:avLst/>
          </a:prstGeom>
        </p:spPr>
      </p:pic>
    </p:spTree>
    <p:extLst>
      <p:ext uri="{BB962C8B-B14F-4D97-AF65-F5344CB8AC3E}">
        <p14:creationId xmlns:p14="http://schemas.microsoft.com/office/powerpoint/2010/main" val="3265146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09" name="그룹 55"/>
          <p:cNvGrpSpPr>
            <a:grpSpLocks/>
          </p:cNvGrpSpPr>
          <p:nvPr/>
        </p:nvGrpSpPr>
        <p:grpSpPr bwMode="auto">
          <a:xfrm>
            <a:off x="224348" y="764704"/>
            <a:ext cx="8858250" cy="5688013"/>
            <a:chOff x="-129703" y="908720"/>
            <a:chExt cx="9720708" cy="5394643"/>
          </a:xfrm>
        </p:grpSpPr>
        <p:sp>
          <p:nvSpPr>
            <p:cNvPr id="9" name="타원 8"/>
            <p:cNvSpPr/>
            <p:nvPr/>
          </p:nvSpPr>
          <p:spPr bwMode="auto">
            <a:xfrm>
              <a:off x="3924077" y="908720"/>
              <a:ext cx="999944" cy="356833"/>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lstStyle>
              <a:defPPr>
                <a:defRPr lang="ko-KR"/>
              </a:defPPr>
              <a:lvl1pPr algn="l" rtl="0" fontAlgn="base" latinLnBrk="1">
                <a:spcBef>
                  <a:spcPct val="0"/>
                </a:spcBef>
                <a:spcAft>
                  <a:spcPct val="0"/>
                </a:spcAft>
                <a:defRPr kumimoji="1" sz="1200" b="1" kern="1200">
                  <a:solidFill>
                    <a:schemeClr val="dk1"/>
                  </a:solidFill>
                  <a:latin typeface="+mn-lt"/>
                  <a:ea typeface="+mn-ea"/>
                  <a:cs typeface="+mn-cs"/>
                </a:defRPr>
              </a:lvl1pPr>
              <a:lvl2pPr marL="457200" algn="l" rtl="0" fontAlgn="base" latinLnBrk="1">
                <a:spcBef>
                  <a:spcPct val="0"/>
                </a:spcBef>
                <a:spcAft>
                  <a:spcPct val="0"/>
                </a:spcAft>
                <a:defRPr kumimoji="1" sz="1200" b="1" kern="1200">
                  <a:solidFill>
                    <a:schemeClr val="dk1"/>
                  </a:solidFill>
                  <a:latin typeface="+mn-lt"/>
                  <a:ea typeface="+mn-ea"/>
                  <a:cs typeface="+mn-cs"/>
                </a:defRPr>
              </a:lvl2pPr>
              <a:lvl3pPr marL="914400" algn="l" rtl="0" fontAlgn="base" latinLnBrk="1">
                <a:spcBef>
                  <a:spcPct val="0"/>
                </a:spcBef>
                <a:spcAft>
                  <a:spcPct val="0"/>
                </a:spcAft>
                <a:defRPr kumimoji="1" sz="1200" b="1" kern="1200">
                  <a:solidFill>
                    <a:schemeClr val="dk1"/>
                  </a:solidFill>
                  <a:latin typeface="+mn-lt"/>
                  <a:ea typeface="+mn-ea"/>
                  <a:cs typeface="+mn-cs"/>
                </a:defRPr>
              </a:lvl3pPr>
              <a:lvl4pPr marL="1371600" algn="l" rtl="0" fontAlgn="base" latinLnBrk="1">
                <a:spcBef>
                  <a:spcPct val="0"/>
                </a:spcBef>
                <a:spcAft>
                  <a:spcPct val="0"/>
                </a:spcAft>
                <a:defRPr kumimoji="1" sz="1200" b="1" kern="1200">
                  <a:solidFill>
                    <a:schemeClr val="dk1"/>
                  </a:solidFill>
                  <a:latin typeface="+mn-lt"/>
                  <a:ea typeface="+mn-ea"/>
                  <a:cs typeface="+mn-cs"/>
                </a:defRPr>
              </a:lvl4pPr>
              <a:lvl5pPr marL="1828800" algn="l" rtl="0" fontAlgn="base" latinLnBrk="1">
                <a:spcBef>
                  <a:spcPct val="0"/>
                </a:spcBef>
                <a:spcAft>
                  <a:spcPct val="0"/>
                </a:spcAft>
                <a:defRPr kumimoji="1" sz="1200" b="1" kern="1200">
                  <a:solidFill>
                    <a:schemeClr val="dk1"/>
                  </a:solidFill>
                  <a:latin typeface="+mn-lt"/>
                  <a:ea typeface="+mn-ea"/>
                  <a:cs typeface="+mn-cs"/>
                </a:defRPr>
              </a:lvl5pPr>
              <a:lvl6pPr marL="2286000" algn="l" defTabSz="914400" rtl="0" eaLnBrk="1" latinLnBrk="0" hangingPunct="1">
                <a:defRPr kumimoji="1" sz="1200" b="1" kern="1200">
                  <a:solidFill>
                    <a:schemeClr val="dk1"/>
                  </a:solidFill>
                  <a:latin typeface="+mn-lt"/>
                  <a:ea typeface="+mn-ea"/>
                  <a:cs typeface="+mn-cs"/>
                </a:defRPr>
              </a:lvl6pPr>
              <a:lvl7pPr marL="2743200" algn="l" defTabSz="914400" rtl="0" eaLnBrk="1" latinLnBrk="0" hangingPunct="1">
                <a:defRPr kumimoji="1" sz="1200" b="1" kern="1200">
                  <a:solidFill>
                    <a:schemeClr val="dk1"/>
                  </a:solidFill>
                  <a:latin typeface="+mn-lt"/>
                  <a:ea typeface="+mn-ea"/>
                  <a:cs typeface="+mn-cs"/>
                </a:defRPr>
              </a:lvl7pPr>
              <a:lvl8pPr marL="3200400" algn="l" defTabSz="914400" rtl="0" eaLnBrk="1" latinLnBrk="0" hangingPunct="1">
                <a:defRPr kumimoji="1" sz="1200" b="1" kern="1200">
                  <a:solidFill>
                    <a:schemeClr val="dk1"/>
                  </a:solidFill>
                  <a:latin typeface="+mn-lt"/>
                  <a:ea typeface="+mn-ea"/>
                  <a:cs typeface="+mn-cs"/>
                </a:defRPr>
              </a:lvl8pPr>
              <a:lvl9pPr marL="3657600" algn="l" defTabSz="914400" rtl="0" eaLnBrk="1" latinLnBrk="0" hangingPunct="1">
                <a:defRPr kumimoji="1" sz="1200" b="1" kern="1200">
                  <a:solidFill>
                    <a:schemeClr val="dk1"/>
                  </a:solidFill>
                  <a:latin typeface="+mn-lt"/>
                  <a:ea typeface="+mn-ea"/>
                  <a:cs typeface="+mn-cs"/>
                </a:defRPr>
              </a:lvl9pPr>
            </a:lstStyle>
            <a:p>
              <a:pPr algn="ctr">
                <a:lnSpc>
                  <a:spcPct val="85000"/>
                </a:lnSpc>
                <a:spcBef>
                  <a:spcPct val="20000"/>
                </a:spcBef>
                <a:buFont typeface="Wingdings" pitchFamily="2" charset="2"/>
                <a:buNone/>
                <a:defRPr/>
              </a:pPr>
              <a:r>
                <a:rPr lang="en-US" altLang="ko-KR" sz="1100" b="0" baseline="0" dirty="0" smtClean="0">
                  <a:solidFill>
                    <a:srgbClr val="000000"/>
                  </a:solidFill>
                  <a:latin typeface="Arial" charset="0"/>
                  <a:ea typeface="돋움" pitchFamily="50" charset="-127"/>
                  <a:cs typeface="Arial" charset="0"/>
                </a:rPr>
                <a:t>Insert USB</a:t>
              </a:r>
              <a:endParaRPr lang="ko-KR" altLang="en-US" sz="1100" b="0" baseline="0" dirty="0">
                <a:solidFill>
                  <a:srgbClr val="000000"/>
                </a:solidFill>
                <a:latin typeface="Arial" charset="0"/>
                <a:ea typeface="돋움" pitchFamily="50" charset="-127"/>
                <a:cs typeface="Arial" charset="0"/>
              </a:endParaRPr>
            </a:p>
          </p:txBody>
        </p:sp>
        <p:sp>
          <p:nvSpPr>
            <p:cNvPr id="17423" name="순서도: 판단 9"/>
            <p:cNvSpPr>
              <a:spLocks noChangeArrowheads="1"/>
            </p:cNvSpPr>
            <p:nvPr/>
          </p:nvSpPr>
          <p:spPr bwMode="auto">
            <a:xfrm>
              <a:off x="3709616" y="1480220"/>
              <a:ext cx="1428750" cy="500062"/>
            </a:xfrm>
            <a:prstGeom prst="flowChartDecision">
              <a:avLst/>
            </a:prstGeom>
            <a:noFill/>
            <a:ln w="9525" algn="ctr">
              <a:solidFill>
                <a:schemeClr val="tx1"/>
              </a:solidFill>
              <a:round/>
              <a:headEnd/>
              <a:tailEnd/>
            </a:ln>
          </p:spPr>
          <p:txBody>
            <a:bodyPr wrap="none"/>
            <a:lstStyle/>
            <a:p>
              <a:pPr algn="ctr" latinLnBrk="1">
                <a:lnSpc>
                  <a:spcPct val="85000"/>
                </a:lnSpc>
                <a:spcBef>
                  <a:spcPct val="20000"/>
                </a:spcBef>
                <a:buFont typeface="Wingdings" pitchFamily="2" charset="2"/>
                <a:buNone/>
              </a:pPr>
              <a:r>
                <a:rPr kumimoji="1" lang="en-US" altLang="ko-KR" sz="1000" b="1" baseline="0">
                  <a:ea typeface="Dotum" pitchFamily="34" charset="-127"/>
                  <a:cs typeface="Arial" charset="0"/>
                </a:rPr>
                <a:t>Check OTA ID</a:t>
              </a:r>
            </a:p>
            <a:p>
              <a:pPr algn="ctr" latinLnBrk="1">
                <a:lnSpc>
                  <a:spcPct val="85000"/>
                </a:lnSpc>
                <a:spcBef>
                  <a:spcPct val="20000"/>
                </a:spcBef>
                <a:buFont typeface="Wingdings" pitchFamily="2" charset="2"/>
                <a:buNone/>
              </a:pPr>
              <a:r>
                <a:rPr kumimoji="1" lang="en-US" altLang="ko-KR" sz="1000" b="1" baseline="0">
                  <a:ea typeface="Dotum" pitchFamily="34" charset="-127"/>
                  <a:cs typeface="Arial" charset="0"/>
                </a:rPr>
                <a:t>??</a:t>
              </a:r>
            </a:p>
          </p:txBody>
        </p:sp>
        <p:cxnSp>
          <p:nvCxnSpPr>
            <p:cNvPr id="17424" name="직선 연결선 10"/>
            <p:cNvCxnSpPr>
              <a:cxnSpLocks noChangeShapeType="1"/>
            </p:cNvCxnSpPr>
            <p:nvPr/>
          </p:nvCxnSpPr>
          <p:spPr bwMode="auto">
            <a:xfrm rot="5400000">
              <a:off x="4326359" y="1373064"/>
              <a:ext cx="214313" cy="0"/>
            </a:xfrm>
            <a:prstGeom prst="line">
              <a:avLst/>
            </a:prstGeom>
            <a:noFill/>
            <a:ln w="15875" algn="ctr">
              <a:solidFill>
                <a:schemeClr val="tx1"/>
              </a:solidFill>
              <a:round/>
              <a:headEnd/>
              <a:tailEnd type="triangle" w="med" len="med"/>
            </a:ln>
          </p:spPr>
        </p:cxnSp>
        <p:cxnSp>
          <p:nvCxnSpPr>
            <p:cNvPr id="17425" name="직선 연결선 11"/>
            <p:cNvCxnSpPr>
              <a:cxnSpLocks noChangeShapeType="1"/>
              <a:stCxn id="17423" idx="2"/>
              <a:endCxn id="17426" idx="0"/>
            </p:cNvCxnSpPr>
            <p:nvPr/>
          </p:nvCxnSpPr>
          <p:spPr bwMode="auto">
            <a:xfrm>
              <a:off x="4423991" y="1980282"/>
              <a:ext cx="642" cy="185728"/>
            </a:xfrm>
            <a:prstGeom prst="line">
              <a:avLst/>
            </a:prstGeom>
            <a:noFill/>
            <a:ln w="15875" algn="ctr">
              <a:solidFill>
                <a:schemeClr val="tx1"/>
              </a:solidFill>
              <a:round/>
              <a:headEnd/>
              <a:tailEnd type="triangle" w="med" len="med"/>
            </a:ln>
          </p:spPr>
        </p:cxnSp>
        <p:sp>
          <p:nvSpPr>
            <p:cNvPr id="17426" name="순서도: 판단 12"/>
            <p:cNvSpPr>
              <a:spLocks noChangeArrowheads="1"/>
            </p:cNvSpPr>
            <p:nvPr/>
          </p:nvSpPr>
          <p:spPr bwMode="auto">
            <a:xfrm>
              <a:off x="3209831" y="2166009"/>
              <a:ext cx="2429604" cy="428625"/>
            </a:xfrm>
            <a:prstGeom prst="flowChartDecision">
              <a:avLst/>
            </a:prstGeom>
            <a:noFill/>
            <a:ln w="9525" algn="ctr">
              <a:solidFill>
                <a:schemeClr val="tx1"/>
              </a:solidFill>
              <a:round/>
              <a:headEnd/>
              <a:tailEnd/>
            </a:ln>
          </p:spPr>
          <p:txBody>
            <a:bodyPr wrap="none"/>
            <a:lstStyle/>
            <a:p>
              <a:pPr algn="ctr" latinLnBrk="1">
                <a:lnSpc>
                  <a:spcPct val="85000"/>
                </a:lnSpc>
                <a:spcBef>
                  <a:spcPct val="20000"/>
                </a:spcBef>
                <a:buFont typeface="Wingdings" pitchFamily="2" charset="2"/>
                <a:buNone/>
              </a:pPr>
              <a:r>
                <a:rPr kumimoji="1" lang="en-US" altLang="ko-KR" sz="900" b="1" baseline="0">
                  <a:ea typeface="Dotum" pitchFamily="34" charset="-127"/>
                  <a:cs typeface="Arial" charset="0"/>
                </a:rPr>
                <a:t>Higher EPK version exists?</a:t>
              </a:r>
            </a:p>
          </p:txBody>
        </p:sp>
        <p:cxnSp>
          <p:nvCxnSpPr>
            <p:cNvPr id="17427" name="직선 연결선 13"/>
            <p:cNvCxnSpPr>
              <a:cxnSpLocks noChangeShapeType="1"/>
              <a:stCxn id="17426" idx="2"/>
              <a:endCxn id="17437" idx="0"/>
            </p:cNvCxnSpPr>
            <p:nvPr/>
          </p:nvCxnSpPr>
          <p:spPr bwMode="auto">
            <a:xfrm flipH="1">
              <a:off x="4423989" y="2594634"/>
              <a:ext cx="644" cy="207577"/>
            </a:xfrm>
            <a:prstGeom prst="line">
              <a:avLst/>
            </a:prstGeom>
            <a:noFill/>
            <a:ln w="15875" algn="ctr">
              <a:solidFill>
                <a:schemeClr val="tx1"/>
              </a:solidFill>
              <a:round/>
              <a:headEnd/>
              <a:tailEnd type="triangle" w="med" len="med"/>
            </a:ln>
          </p:spPr>
        </p:cxnSp>
        <p:sp>
          <p:nvSpPr>
            <p:cNvPr id="15" name="직사각형 14">
              <a:hlinkClick r:id="" action="ppaction://noaction" highlightClick="1"/>
            </p:cNvPr>
            <p:cNvSpPr>
              <a:spLocks noChangeArrowheads="1"/>
            </p:cNvSpPr>
            <p:nvPr/>
          </p:nvSpPr>
          <p:spPr bwMode="auto">
            <a:xfrm>
              <a:off x="2989879" y="3523985"/>
              <a:ext cx="2649556" cy="427597"/>
            </a:xfrm>
            <a:prstGeom prst="rect">
              <a:avLst/>
            </a:prstGeom>
            <a:solidFill>
              <a:schemeClr val="bg1">
                <a:lumMod val="85000"/>
              </a:schemeClr>
            </a:solidFill>
            <a:ln w="9525" algn="ctr">
              <a:solidFill>
                <a:schemeClr val="tx1"/>
              </a:solidFill>
              <a:round/>
              <a:headEnd/>
              <a:tailEnd/>
            </a:ln>
          </p:spPr>
          <p:txBody>
            <a:bodyPr wrap="none"/>
            <a:lstStyle/>
            <a:p>
              <a:pPr algn="ctr" latinLnBrk="1">
                <a:lnSpc>
                  <a:spcPct val="85000"/>
                </a:lnSpc>
                <a:spcBef>
                  <a:spcPct val="20000"/>
                </a:spcBef>
                <a:buFont typeface="Wingdings" pitchFamily="2" charset="2"/>
                <a:buNone/>
                <a:defRPr/>
              </a:pPr>
              <a:r>
                <a:rPr kumimoji="1" lang="en-US" altLang="ko-KR" sz="1100" b="1" baseline="0" dirty="0">
                  <a:ea typeface="Dotum" pitchFamily="34" charset="-127"/>
                  <a:cs typeface="Arial" charset="0"/>
                </a:rPr>
                <a:t>Automatically display </a:t>
              </a:r>
            </a:p>
            <a:p>
              <a:pPr algn="ctr" latinLnBrk="1">
                <a:lnSpc>
                  <a:spcPct val="85000"/>
                </a:lnSpc>
                <a:spcBef>
                  <a:spcPct val="20000"/>
                </a:spcBef>
                <a:buFont typeface="Wingdings" pitchFamily="2" charset="2"/>
                <a:buNone/>
                <a:defRPr/>
              </a:pPr>
              <a:r>
                <a:rPr kumimoji="1" lang="en-US" altLang="ko-KR" sz="1100" b="1" baseline="0" dirty="0" smtClean="0">
                  <a:ea typeface="Dotum" pitchFamily="34" charset="-127"/>
                  <a:cs typeface="Arial" charset="0"/>
                </a:rPr>
                <a:t>TV Manager / </a:t>
              </a:r>
              <a:r>
                <a:rPr kumimoji="1" lang="en-US" altLang="ko-KR" sz="1100" b="1" baseline="0" dirty="0" err="1" smtClean="0">
                  <a:ea typeface="Dotum" pitchFamily="34" charset="-127"/>
                  <a:cs typeface="Arial" charset="0"/>
                </a:rPr>
                <a:t>Ez</a:t>
              </a:r>
              <a:r>
                <a:rPr kumimoji="1" lang="en-US" altLang="ko-KR" sz="1100" b="1" baseline="0" dirty="0" smtClean="0">
                  <a:ea typeface="Dotum" pitchFamily="34" charset="-127"/>
                  <a:cs typeface="Arial" charset="0"/>
                </a:rPr>
                <a:t> Download screen</a:t>
              </a:r>
              <a:endParaRPr kumimoji="1" lang="ko-KR" altLang="en-US" sz="1100" b="1" baseline="0" dirty="0">
                <a:ea typeface="Dotum" pitchFamily="34" charset="-127"/>
                <a:cs typeface="Arial" charset="0"/>
              </a:endParaRPr>
            </a:p>
          </p:txBody>
        </p:sp>
        <p:sp>
          <p:nvSpPr>
            <p:cNvPr id="17429" name="TextBox 68"/>
            <p:cNvSpPr txBox="1">
              <a:spLocks noChangeArrowheads="1"/>
            </p:cNvSpPr>
            <p:nvPr/>
          </p:nvSpPr>
          <p:spPr bwMode="auto">
            <a:xfrm>
              <a:off x="3230743" y="1899078"/>
              <a:ext cx="1403641" cy="374456"/>
            </a:xfrm>
            <a:prstGeom prst="rect">
              <a:avLst/>
            </a:prstGeom>
            <a:noFill/>
            <a:ln w="9525">
              <a:noFill/>
              <a:miter lim="800000"/>
              <a:headEnd/>
              <a:tailEnd/>
            </a:ln>
          </p:spPr>
          <p:txBody>
            <a:bodyPr>
              <a:spAutoFit/>
            </a:bodyPr>
            <a:lstStyle/>
            <a:p>
              <a:pPr latinLnBrk="1">
                <a:lnSpc>
                  <a:spcPct val="85000"/>
                </a:lnSpc>
                <a:spcBef>
                  <a:spcPct val="20000"/>
                </a:spcBef>
                <a:buFont typeface="Wingdings" pitchFamily="2" charset="2"/>
                <a:buNone/>
              </a:pPr>
              <a:r>
                <a:rPr kumimoji="1" lang="en-US" altLang="ko-KR" sz="1000" baseline="0">
                  <a:ea typeface="Dotum" pitchFamily="34" charset="-127"/>
                  <a:cs typeface="Arial" charset="0"/>
                </a:rPr>
                <a:t>OTA ID is matched.</a:t>
              </a:r>
              <a:endParaRPr kumimoji="1" lang="ko-KR" altLang="en-US" sz="1000" baseline="0">
                <a:ea typeface="Dotum" pitchFamily="34" charset="-127"/>
                <a:cs typeface="Arial" charset="0"/>
              </a:endParaRPr>
            </a:p>
          </p:txBody>
        </p:sp>
        <p:sp>
          <p:nvSpPr>
            <p:cNvPr id="17430" name="TextBox 69"/>
            <p:cNvSpPr txBox="1">
              <a:spLocks noChangeArrowheads="1"/>
            </p:cNvSpPr>
            <p:nvPr/>
          </p:nvSpPr>
          <p:spPr bwMode="auto">
            <a:xfrm>
              <a:off x="3138104" y="2380323"/>
              <a:ext cx="500063" cy="223837"/>
            </a:xfrm>
            <a:prstGeom prst="rect">
              <a:avLst/>
            </a:prstGeom>
            <a:noFill/>
            <a:ln w="9525">
              <a:noFill/>
              <a:miter lim="800000"/>
              <a:headEnd/>
              <a:tailEnd/>
            </a:ln>
          </p:spPr>
          <p:txBody>
            <a:bodyPr>
              <a:spAutoFit/>
            </a:bodyPr>
            <a:lstStyle/>
            <a:p>
              <a:pPr latinLnBrk="1">
                <a:lnSpc>
                  <a:spcPct val="85000"/>
                </a:lnSpc>
                <a:spcBef>
                  <a:spcPct val="20000"/>
                </a:spcBef>
                <a:buFont typeface="Wingdings" pitchFamily="2" charset="2"/>
                <a:buNone/>
              </a:pPr>
              <a:r>
                <a:rPr kumimoji="1" lang="en-US" altLang="ko-KR" sz="1000" baseline="0">
                  <a:ea typeface="Dotum" pitchFamily="34" charset="-127"/>
                  <a:cs typeface="Arial" charset="0"/>
                </a:rPr>
                <a:t>Yes</a:t>
              </a:r>
              <a:endParaRPr kumimoji="1" lang="ko-KR" altLang="en-US" sz="1000" baseline="0">
                <a:ea typeface="Dotum" pitchFamily="34" charset="-127"/>
                <a:cs typeface="Arial" charset="0"/>
              </a:endParaRPr>
            </a:p>
          </p:txBody>
        </p:sp>
        <p:sp>
          <p:nvSpPr>
            <p:cNvPr id="17431" name="TextBox 70"/>
            <p:cNvSpPr txBox="1">
              <a:spLocks noChangeArrowheads="1"/>
            </p:cNvSpPr>
            <p:nvPr/>
          </p:nvSpPr>
          <p:spPr bwMode="auto">
            <a:xfrm>
              <a:off x="3891280" y="2660891"/>
              <a:ext cx="556458" cy="236070"/>
            </a:xfrm>
            <a:prstGeom prst="rect">
              <a:avLst/>
            </a:prstGeom>
            <a:noFill/>
            <a:ln w="9525">
              <a:noFill/>
              <a:miter lim="800000"/>
              <a:headEnd/>
              <a:tailEnd/>
            </a:ln>
          </p:spPr>
          <p:txBody>
            <a:bodyPr>
              <a:spAutoFit/>
            </a:bodyPr>
            <a:lstStyle/>
            <a:p>
              <a:pPr latinLnBrk="1">
                <a:lnSpc>
                  <a:spcPct val="85000"/>
                </a:lnSpc>
                <a:spcBef>
                  <a:spcPct val="20000"/>
                </a:spcBef>
                <a:buFont typeface="Wingdings" pitchFamily="2" charset="2"/>
                <a:buNone/>
              </a:pPr>
              <a:r>
                <a:rPr kumimoji="1" lang="en-US" altLang="ko-KR" sz="1000" baseline="0">
                  <a:ea typeface="Dotum" pitchFamily="34" charset="-127"/>
                  <a:cs typeface="Arial" charset="0"/>
                </a:rPr>
                <a:t>No</a:t>
              </a:r>
              <a:endParaRPr kumimoji="1" lang="ko-KR" altLang="en-US" sz="1000" baseline="0">
                <a:ea typeface="Dotum" pitchFamily="34" charset="-127"/>
                <a:cs typeface="Arial" charset="0"/>
              </a:endParaRPr>
            </a:p>
          </p:txBody>
        </p:sp>
        <p:cxnSp>
          <p:nvCxnSpPr>
            <p:cNvPr id="17432" name="꺾인 연결선 61"/>
            <p:cNvCxnSpPr>
              <a:cxnSpLocks noChangeShapeType="1"/>
              <a:stCxn id="17423" idx="3"/>
              <a:endCxn id="28" idx="0"/>
            </p:cNvCxnSpPr>
            <p:nvPr/>
          </p:nvCxnSpPr>
          <p:spPr bwMode="auto">
            <a:xfrm>
              <a:off x="5138366" y="1730251"/>
              <a:ext cx="1285883" cy="364320"/>
            </a:xfrm>
            <a:prstGeom prst="bentConnector2">
              <a:avLst/>
            </a:prstGeom>
            <a:noFill/>
            <a:ln w="15875" algn="ctr">
              <a:solidFill>
                <a:schemeClr val="tx1"/>
              </a:solidFill>
              <a:round/>
              <a:headEnd/>
              <a:tailEnd type="arrow" w="med" len="med"/>
            </a:ln>
          </p:spPr>
        </p:cxnSp>
        <p:cxnSp>
          <p:nvCxnSpPr>
            <p:cNvPr id="17433" name="Shape 72"/>
            <p:cNvCxnSpPr>
              <a:cxnSpLocks noChangeShapeType="1"/>
              <a:stCxn id="17426" idx="1"/>
              <a:endCxn id="23" idx="3"/>
            </p:cNvCxnSpPr>
            <p:nvPr/>
          </p:nvCxnSpPr>
          <p:spPr bwMode="auto">
            <a:xfrm rot="10800000">
              <a:off x="2258666" y="2046970"/>
              <a:ext cx="951166" cy="333352"/>
            </a:xfrm>
            <a:prstGeom prst="bentConnector3">
              <a:avLst>
                <a:gd name="adj1" fmla="val 50000"/>
              </a:avLst>
            </a:prstGeom>
            <a:noFill/>
            <a:ln w="15875" algn="ctr">
              <a:solidFill>
                <a:schemeClr val="tx1"/>
              </a:solidFill>
              <a:round/>
              <a:headEnd/>
              <a:tailEnd type="arrow" w="med" len="med"/>
            </a:ln>
          </p:spPr>
        </p:cxnSp>
        <p:sp>
          <p:nvSpPr>
            <p:cNvPr id="17434" name="TextBox 70"/>
            <p:cNvSpPr txBox="1">
              <a:spLocks noChangeArrowheads="1"/>
            </p:cNvSpPr>
            <p:nvPr/>
          </p:nvSpPr>
          <p:spPr bwMode="auto">
            <a:xfrm>
              <a:off x="5377489" y="2737072"/>
              <a:ext cx="577970" cy="236070"/>
            </a:xfrm>
            <a:prstGeom prst="rect">
              <a:avLst/>
            </a:prstGeom>
            <a:noFill/>
            <a:ln w="9525">
              <a:noFill/>
              <a:miter lim="800000"/>
              <a:headEnd/>
              <a:tailEnd/>
            </a:ln>
          </p:spPr>
          <p:txBody>
            <a:bodyPr>
              <a:spAutoFit/>
            </a:bodyPr>
            <a:lstStyle/>
            <a:p>
              <a:pPr latinLnBrk="1">
                <a:lnSpc>
                  <a:spcPct val="85000"/>
                </a:lnSpc>
                <a:spcBef>
                  <a:spcPct val="20000"/>
                </a:spcBef>
                <a:buFont typeface="Wingdings" pitchFamily="2" charset="2"/>
                <a:buNone/>
              </a:pPr>
              <a:r>
                <a:rPr kumimoji="1" lang="en-US" altLang="ko-KR" sz="1000" baseline="0">
                  <a:ea typeface="Dotum" pitchFamily="34" charset="-127"/>
                  <a:cs typeface="Arial" charset="0"/>
                </a:rPr>
                <a:t>No</a:t>
              </a:r>
              <a:endParaRPr kumimoji="1" lang="ko-KR" altLang="en-US" sz="1000" baseline="0">
                <a:ea typeface="Dotum" pitchFamily="34" charset="-127"/>
                <a:cs typeface="Arial" charset="0"/>
              </a:endParaRPr>
            </a:p>
          </p:txBody>
        </p:sp>
        <p:sp>
          <p:nvSpPr>
            <p:cNvPr id="17435" name="TextBox 68"/>
            <p:cNvSpPr txBox="1">
              <a:spLocks noChangeArrowheads="1"/>
            </p:cNvSpPr>
            <p:nvPr/>
          </p:nvSpPr>
          <p:spPr bwMode="auto">
            <a:xfrm>
              <a:off x="5066948" y="1380191"/>
              <a:ext cx="1643056" cy="223138"/>
            </a:xfrm>
            <a:prstGeom prst="rect">
              <a:avLst/>
            </a:prstGeom>
            <a:noFill/>
            <a:ln w="9525">
              <a:noFill/>
              <a:miter lim="800000"/>
              <a:headEnd/>
              <a:tailEnd/>
            </a:ln>
          </p:spPr>
          <p:txBody>
            <a:bodyPr>
              <a:spAutoFit/>
            </a:bodyPr>
            <a:lstStyle/>
            <a:p>
              <a:pPr latinLnBrk="1">
                <a:lnSpc>
                  <a:spcPct val="85000"/>
                </a:lnSpc>
                <a:spcBef>
                  <a:spcPct val="20000"/>
                </a:spcBef>
                <a:buFont typeface="Wingdings" pitchFamily="2" charset="2"/>
                <a:buNone/>
              </a:pPr>
              <a:r>
                <a:rPr kumimoji="1" lang="en-US" altLang="ko-KR" sz="1000" baseline="0">
                  <a:ea typeface="Dotum" pitchFamily="34" charset="-127"/>
                  <a:cs typeface="Arial" charset="0"/>
                </a:rPr>
                <a:t>OTA ID is not matched.</a:t>
              </a:r>
              <a:endParaRPr kumimoji="1" lang="ko-KR" altLang="en-US" sz="1000" baseline="0">
                <a:ea typeface="Dotum" pitchFamily="34" charset="-127"/>
                <a:cs typeface="Arial" charset="0"/>
              </a:endParaRPr>
            </a:p>
          </p:txBody>
        </p:sp>
        <p:sp>
          <p:nvSpPr>
            <p:cNvPr id="23" name="직사각형 22">
              <a:hlinkClick r:id="" action="ppaction://noaction" highlightClick="1"/>
            </p:cNvPr>
            <p:cNvSpPr>
              <a:spLocks noChangeArrowheads="1"/>
            </p:cNvSpPr>
            <p:nvPr/>
          </p:nvSpPr>
          <p:spPr bwMode="auto">
            <a:xfrm>
              <a:off x="-129703" y="1797037"/>
              <a:ext cx="2388368" cy="499866"/>
            </a:xfrm>
            <a:prstGeom prst="rect">
              <a:avLst/>
            </a:prstGeom>
            <a:solidFill>
              <a:schemeClr val="bg1">
                <a:lumMod val="85000"/>
              </a:schemeClr>
            </a:solidFill>
            <a:ln w="9525" algn="ctr">
              <a:solidFill>
                <a:schemeClr val="tx1"/>
              </a:solidFill>
              <a:round/>
              <a:headEnd/>
              <a:tailEnd/>
            </a:ln>
          </p:spPr>
          <p:txBody>
            <a:bodyPr wrap="none"/>
            <a:lstStyle/>
            <a:p>
              <a:pPr algn="ctr" latinLnBrk="1">
                <a:lnSpc>
                  <a:spcPct val="85000"/>
                </a:lnSpc>
                <a:spcBef>
                  <a:spcPct val="20000"/>
                </a:spcBef>
                <a:buFont typeface="Wingdings" pitchFamily="2" charset="2"/>
                <a:buNone/>
                <a:defRPr/>
              </a:pPr>
              <a:r>
                <a:rPr kumimoji="1" lang="en-US" altLang="ko-KR" sz="1100" b="1" baseline="0" dirty="0">
                  <a:ea typeface="Dotum" pitchFamily="34" charset="-127"/>
                  <a:cs typeface="Arial" charset="0"/>
                </a:rPr>
                <a:t>Display pop-up window </a:t>
              </a:r>
            </a:p>
            <a:p>
              <a:pPr algn="ctr" latinLnBrk="1">
                <a:lnSpc>
                  <a:spcPct val="85000"/>
                </a:lnSpc>
                <a:spcBef>
                  <a:spcPct val="20000"/>
                </a:spcBef>
                <a:buFont typeface="Wingdings" pitchFamily="2" charset="2"/>
                <a:buNone/>
                <a:defRPr/>
              </a:pPr>
              <a:r>
                <a:rPr kumimoji="1" lang="en-US" altLang="ko-KR" sz="1100" b="1" baseline="0" dirty="0">
                  <a:ea typeface="Dotum" pitchFamily="34" charset="-127"/>
                  <a:cs typeface="Arial" charset="0"/>
                </a:rPr>
                <a:t>for downloading new version</a:t>
              </a:r>
              <a:endParaRPr kumimoji="1" lang="ko-KR" altLang="en-US" sz="1100" b="1" baseline="0" dirty="0">
                <a:ea typeface="Dotum" pitchFamily="34" charset="-127"/>
                <a:cs typeface="Arial" charset="0"/>
              </a:endParaRPr>
            </a:p>
          </p:txBody>
        </p:sp>
        <p:sp>
          <p:nvSpPr>
            <p:cNvPr id="17437" name="순서도: 판단 23"/>
            <p:cNvSpPr>
              <a:spLocks noChangeArrowheads="1"/>
            </p:cNvSpPr>
            <p:nvPr/>
          </p:nvSpPr>
          <p:spPr bwMode="auto">
            <a:xfrm>
              <a:off x="3250185" y="2802211"/>
              <a:ext cx="2347607" cy="428625"/>
            </a:xfrm>
            <a:prstGeom prst="flowChartDecision">
              <a:avLst/>
            </a:prstGeom>
            <a:noFill/>
            <a:ln w="9525" algn="ctr">
              <a:solidFill>
                <a:schemeClr val="tx1"/>
              </a:solidFill>
              <a:round/>
              <a:headEnd/>
              <a:tailEnd/>
            </a:ln>
          </p:spPr>
          <p:txBody>
            <a:bodyPr wrap="none"/>
            <a:lstStyle/>
            <a:p>
              <a:pPr algn="ctr" latinLnBrk="1">
                <a:lnSpc>
                  <a:spcPct val="85000"/>
                </a:lnSpc>
                <a:spcBef>
                  <a:spcPct val="20000"/>
                </a:spcBef>
                <a:buFont typeface="Wingdings" pitchFamily="2" charset="2"/>
                <a:buNone/>
              </a:pPr>
              <a:r>
                <a:rPr kumimoji="1" lang="en-US" altLang="ko-KR" sz="900" b="1" baseline="0">
                  <a:ea typeface="Dotum" pitchFamily="34" charset="-127"/>
                  <a:cs typeface="Arial" charset="0"/>
                </a:rPr>
                <a:t>DZM file exists?</a:t>
              </a:r>
            </a:p>
          </p:txBody>
        </p:sp>
        <p:cxnSp>
          <p:nvCxnSpPr>
            <p:cNvPr id="17438" name="직선 연결선 24"/>
            <p:cNvCxnSpPr>
              <a:cxnSpLocks noChangeShapeType="1"/>
            </p:cNvCxnSpPr>
            <p:nvPr/>
          </p:nvCxnSpPr>
          <p:spPr bwMode="auto">
            <a:xfrm>
              <a:off x="4438257" y="3242763"/>
              <a:ext cx="9481" cy="280776"/>
            </a:xfrm>
            <a:prstGeom prst="line">
              <a:avLst/>
            </a:prstGeom>
            <a:noFill/>
            <a:ln w="15875" algn="ctr">
              <a:solidFill>
                <a:schemeClr val="tx1"/>
              </a:solidFill>
              <a:round/>
              <a:headEnd/>
              <a:tailEnd type="triangle" w="med" len="med"/>
            </a:ln>
          </p:spPr>
        </p:cxnSp>
        <p:sp>
          <p:nvSpPr>
            <p:cNvPr id="17439" name="TextBox 70"/>
            <p:cNvSpPr txBox="1">
              <a:spLocks noChangeArrowheads="1"/>
            </p:cNvSpPr>
            <p:nvPr/>
          </p:nvSpPr>
          <p:spPr bwMode="auto">
            <a:xfrm>
              <a:off x="3808713" y="3194160"/>
              <a:ext cx="577970" cy="236070"/>
            </a:xfrm>
            <a:prstGeom prst="rect">
              <a:avLst/>
            </a:prstGeom>
            <a:noFill/>
            <a:ln w="9525">
              <a:noFill/>
              <a:miter lim="800000"/>
              <a:headEnd/>
              <a:tailEnd/>
            </a:ln>
          </p:spPr>
          <p:txBody>
            <a:bodyPr>
              <a:spAutoFit/>
            </a:bodyPr>
            <a:lstStyle/>
            <a:p>
              <a:pPr latinLnBrk="1">
                <a:lnSpc>
                  <a:spcPct val="85000"/>
                </a:lnSpc>
                <a:spcBef>
                  <a:spcPct val="20000"/>
                </a:spcBef>
                <a:buFont typeface="Wingdings" pitchFamily="2" charset="2"/>
                <a:buNone/>
              </a:pPr>
              <a:r>
                <a:rPr kumimoji="1" lang="en-US" altLang="ko-KR" sz="1000" baseline="0">
                  <a:ea typeface="Dotum" pitchFamily="34" charset="-127"/>
                  <a:cs typeface="Arial" charset="0"/>
                </a:rPr>
                <a:t>Yes</a:t>
              </a:r>
              <a:endParaRPr kumimoji="1" lang="ko-KR" altLang="en-US" sz="1000" baseline="0">
                <a:ea typeface="Dotum" pitchFamily="34" charset="-127"/>
                <a:cs typeface="Arial" charset="0"/>
              </a:endParaRPr>
            </a:p>
          </p:txBody>
        </p:sp>
        <p:cxnSp>
          <p:nvCxnSpPr>
            <p:cNvPr id="17440" name="Shape 78"/>
            <p:cNvCxnSpPr>
              <a:cxnSpLocks noChangeShapeType="1"/>
              <a:stCxn id="17437" idx="3"/>
              <a:endCxn id="28" idx="0"/>
            </p:cNvCxnSpPr>
            <p:nvPr/>
          </p:nvCxnSpPr>
          <p:spPr bwMode="auto">
            <a:xfrm flipV="1">
              <a:off x="5597792" y="2095150"/>
              <a:ext cx="826145" cy="921373"/>
            </a:xfrm>
            <a:prstGeom prst="bentConnector4">
              <a:avLst>
                <a:gd name="adj1" fmla="val 19741"/>
                <a:gd name="adj2" fmla="val 123531"/>
              </a:avLst>
            </a:prstGeom>
            <a:noFill/>
            <a:ln w="15875" algn="ctr">
              <a:solidFill>
                <a:schemeClr val="tx1"/>
              </a:solidFill>
              <a:round/>
              <a:headEnd/>
              <a:tailEnd type="arrow" w="med" len="med"/>
            </a:ln>
          </p:spPr>
        </p:cxnSp>
        <p:sp>
          <p:nvSpPr>
            <p:cNvPr id="28" name="타원 27"/>
            <p:cNvSpPr/>
            <p:nvPr/>
          </p:nvSpPr>
          <p:spPr bwMode="auto">
            <a:xfrm>
              <a:off x="5923964" y="2095150"/>
              <a:ext cx="999944" cy="356833"/>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lstStyle>
              <a:defPPr>
                <a:defRPr lang="ko-KR"/>
              </a:defPPr>
              <a:lvl1pPr algn="l" rtl="0" fontAlgn="base" latinLnBrk="1">
                <a:spcBef>
                  <a:spcPct val="0"/>
                </a:spcBef>
                <a:spcAft>
                  <a:spcPct val="0"/>
                </a:spcAft>
                <a:defRPr kumimoji="1" sz="1200" b="1" kern="1200">
                  <a:solidFill>
                    <a:schemeClr val="dk1"/>
                  </a:solidFill>
                  <a:latin typeface="+mn-lt"/>
                  <a:ea typeface="+mn-ea"/>
                  <a:cs typeface="+mn-cs"/>
                </a:defRPr>
              </a:lvl1pPr>
              <a:lvl2pPr marL="457200" algn="l" rtl="0" fontAlgn="base" latinLnBrk="1">
                <a:spcBef>
                  <a:spcPct val="0"/>
                </a:spcBef>
                <a:spcAft>
                  <a:spcPct val="0"/>
                </a:spcAft>
                <a:defRPr kumimoji="1" sz="1200" b="1" kern="1200">
                  <a:solidFill>
                    <a:schemeClr val="dk1"/>
                  </a:solidFill>
                  <a:latin typeface="+mn-lt"/>
                  <a:ea typeface="+mn-ea"/>
                  <a:cs typeface="+mn-cs"/>
                </a:defRPr>
              </a:lvl2pPr>
              <a:lvl3pPr marL="914400" algn="l" rtl="0" fontAlgn="base" latinLnBrk="1">
                <a:spcBef>
                  <a:spcPct val="0"/>
                </a:spcBef>
                <a:spcAft>
                  <a:spcPct val="0"/>
                </a:spcAft>
                <a:defRPr kumimoji="1" sz="1200" b="1" kern="1200">
                  <a:solidFill>
                    <a:schemeClr val="dk1"/>
                  </a:solidFill>
                  <a:latin typeface="+mn-lt"/>
                  <a:ea typeface="+mn-ea"/>
                  <a:cs typeface="+mn-cs"/>
                </a:defRPr>
              </a:lvl3pPr>
              <a:lvl4pPr marL="1371600" algn="l" rtl="0" fontAlgn="base" latinLnBrk="1">
                <a:spcBef>
                  <a:spcPct val="0"/>
                </a:spcBef>
                <a:spcAft>
                  <a:spcPct val="0"/>
                </a:spcAft>
                <a:defRPr kumimoji="1" sz="1200" b="1" kern="1200">
                  <a:solidFill>
                    <a:schemeClr val="dk1"/>
                  </a:solidFill>
                  <a:latin typeface="+mn-lt"/>
                  <a:ea typeface="+mn-ea"/>
                  <a:cs typeface="+mn-cs"/>
                </a:defRPr>
              </a:lvl4pPr>
              <a:lvl5pPr marL="1828800" algn="l" rtl="0" fontAlgn="base" latinLnBrk="1">
                <a:spcBef>
                  <a:spcPct val="0"/>
                </a:spcBef>
                <a:spcAft>
                  <a:spcPct val="0"/>
                </a:spcAft>
                <a:defRPr kumimoji="1" sz="1200" b="1" kern="1200">
                  <a:solidFill>
                    <a:schemeClr val="dk1"/>
                  </a:solidFill>
                  <a:latin typeface="+mn-lt"/>
                  <a:ea typeface="+mn-ea"/>
                  <a:cs typeface="+mn-cs"/>
                </a:defRPr>
              </a:lvl5pPr>
              <a:lvl6pPr marL="2286000" algn="l" defTabSz="914400" rtl="0" eaLnBrk="1" latinLnBrk="0" hangingPunct="1">
                <a:defRPr kumimoji="1" sz="1200" b="1" kern="1200">
                  <a:solidFill>
                    <a:schemeClr val="dk1"/>
                  </a:solidFill>
                  <a:latin typeface="+mn-lt"/>
                  <a:ea typeface="+mn-ea"/>
                  <a:cs typeface="+mn-cs"/>
                </a:defRPr>
              </a:lvl6pPr>
              <a:lvl7pPr marL="2743200" algn="l" defTabSz="914400" rtl="0" eaLnBrk="1" latinLnBrk="0" hangingPunct="1">
                <a:defRPr kumimoji="1" sz="1200" b="1" kern="1200">
                  <a:solidFill>
                    <a:schemeClr val="dk1"/>
                  </a:solidFill>
                  <a:latin typeface="+mn-lt"/>
                  <a:ea typeface="+mn-ea"/>
                  <a:cs typeface="+mn-cs"/>
                </a:defRPr>
              </a:lvl7pPr>
              <a:lvl8pPr marL="3200400" algn="l" defTabSz="914400" rtl="0" eaLnBrk="1" latinLnBrk="0" hangingPunct="1">
                <a:defRPr kumimoji="1" sz="1200" b="1" kern="1200">
                  <a:solidFill>
                    <a:schemeClr val="dk1"/>
                  </a:solidFill>
                  <a:latin typeface="+mn-lt"/>
                  <a:ea typeface="+mn-ea"/>
                  <a:cs typeface="+mn-cs"/>
                </a:defRPr>
              </a:lvl8pPr>
              <a:lvl9pPr marL="3657600" algn="l" defTabSz="914400" rtl="0" eaLnBrk="1" latinLnBrk="0" hangingPunct="1">
                <a:defRPr kumimoji="1" sz="1200" b="1" kern="1200">
                  <a:solidFill>
                    <a:schemeClr val="dk1"/>
                  </a:solidFill>
                  <a:latin typeface="+mn-lt"/>
                  <a:ea typeface="+mn-ea"/>
                  <a:cs typeface="+mn-cs"/>
                </a:defRPr>
              </a:lvl9pPr>
            </a:lstStyle>
            <a:p>
              <a:pPr algn="ctr">
                <a:lnSpc>
                  <a:spcPct val="85000"/>
                </a:lnSpc>
                <a:spcBef>
                  <a:spcPct val="20000"/>
                </a:spcBef>
                <a:buFont typeface="Wingdings" pitchFamily="2" charset="2"/>
                <a:buNone/>
                <a:defRPr/>
              </a:pPr>
              <a:r>
                <a:rPr lang="en-US" altLang="ko-KR" sz="1100" b="0" baseline="0" dirty="0" smtClean="0">
                  <a:solidFill>
                    <a:srgbClr val="000000"/>
                  </a:solidFill>
                  <a:latin typeface="Arial" charset="0"/>
                  <a:ea typeface="돋움" pitchFamily="50" charset="-127"/>
                  <a:cs typeface="Arial" charset="0"/>
                </a:rPr>
                <a:t>End</a:t>
              </a:r>
              <a:endParaRPr lang="ko-KR" altLang="en-US" sz="1100" b="0" baseline="0" dirty="0">
                <a:solidFill>
                  <a:srgbClr val="000000"/>
                </a:solidFill>
                <a:latin typeface="Arial" charset="0"/>
                <a:ea typeface="돋움" pitchFamily="50" charset="-127"/>
                <a:cs typeface="Arial" charset="0"/>
              </a:endParaRPr>
            </a:p>
          </p:txBody>
        </p:sp>
        <p:cxnSp>
          <p:nvCxnSpPr>
            <p:cNvPr id="17442" name="Shape 72"/>
            <p:cNvCxnSpPr>
              <a:cxnSpLocks noChangeShapeType="1"/>
              <a:endCxn id="17450" idx="0"/>
            </p:cNvCxnSpPr>
            <p:nvPr/>
          </p:nvCxnSpPr>
          <p:spPr bwMode="auto">
            <a:xfrm rot="5400000" flipH="1" flipV="1">
              <a:off x="1137838" y="4166277"/>
              <a:ext cx="857253" cy="1714507"/>
            </a:xfrm>
            <a:prstGeom prst="bentConnector5">
              <a:avLst>
                <a:gd name="adj1" fmla="val -26667"/>
                <a:gd name="adj2" fmla="val 52083"/>
                <a:gd name="adj3" fmla="val 126667"/>
              </a:avLst>
            </a:prstGeom>
            <a:noFill/>
            <a:ln w="15875" algn="ctr">
              <a:solidFill>
                <a:schemeClr val="tx1"/>
              </a:solidFill>
              <a:round/>
              <a:headEnd/>
              <a:tailEnd type="arrow" w="med" len="med"/>
            </a:ln>
          </p:spPr>
        </p:cxnSp>
        <p:sp>
          <p:nvSpPr>
            <p:cNvPr id="30" name="직사각형 29">
              <a:hlinkClick r:id="" action="ppaction://noaction" highlightClick="1"/>
            </p:cNvPr>
            <p:cNvSpPr>
              <a:spLocks noChangeArrowheads="1"/>
            </p:cNvSpPr>
            <p:nvPr/>
          </p:nvSpPr>
          <p:spPr bwMode="auto">
            <a:xfrm>
              <a:off x="3924077" y="5452686"/>
              <a:ext cx="999944" cy="213798"/>
            </a:xfrm>
            <a:prstGeom prst="rect">
              <a:avLst/>
            </a:prstGeom>
            <a:solidFill>
              <a:schemeClr val="bg1">
                <a:lumMod val="85000"/>
              </a:schemeClr>
            </a:solidFill>
            <a:ln w="9525" algn="ctr">
              <a:solidFill>
                <a:schemeClr val="tx1"/>
              </a:solidFill>
              <a:round/>
              <a:headEnd/>
              <a:tailEnd/>
            </a:ln>
          </p:spPr>
          <p:txBody>
            <a:bodyPr wrap="none"/>
            <a:lstStyle>
              <a:defPPr>
                <a:defRPr lang="ko-KR"/>
              </a:defPPr>
              <a:lvl1pPr algn="l" rtl="0" fontAlgn="base" latinLnBrk="1">
                <a:spcBef>
                  <a:spcPct val="0"/>
                </a:spcBef>
                <a:spcAft>
                  <a:spcPct val="0"/>
                </a:spcAft>
                <a:defRPr kumimoji="1" sz="1200" b="1" kern="1200">
                  <a:solidFill>
                    <a:schemeClr val="tx1"/>
                  </a:solidFill>
                  <a:latin typeface="Arial" charset="0"/>
                  <a:ea typeface="굴림" charset="-127"/>
                  <a:cs typeface="+mn-cs"/>
                </a:defRPr>
              </a:lvl1pPr>
              <a:lvl2pPr marL="457200" algn="l" rtl="0" fontAlgn="base" latinLnBrk="1">
                <a:spcBef>
                  <a:spcPct val="0"/>
                </a:spcBef>
                <a:spcAft>
                  <a:spcPct val="0"/>
                </a:spcAft>
                <a:defRPr kumimoji="1" sz="1200" b="1" kern="1200">
                  <a:solidFill>
                    <a:schemeClr val="tx1"/>
                  </a:solidFill>
                  <a:latin typeface="Arial" charset="0"/>
                  <a:ea typeface="굴림" charset="-127"/>
                  <a:cs typeface="+mn-cs"/>
                </a:defRPr>
              </a:lvl2pPr>
              <a:lvl3pPr marL="914400" algn="l" rtl="0" fontAlgn="base" latinLnBrk="1">
                <a:spcBef>
                  <a:spcPct val="0"/>
                </a:spcBef>
                <a:spcAft>
                  <a:spcPct val="0"/>
                </a:spcAft>
                <a:defRPr kumimoji="1" sz="1200" b="1" kern="1200">
                  <a:solidFill>
                    <a:schemeClr val="tx1"/>
                  </a:solidFill>
                  <a:latin typeface="Arial" charset="0"/>
                  <a:ea typeface="굴림" charset="-127"/>
                  <a:cs typeface="+mn-cs"/>
                </a:defRPr>
              </a:lvl3pPr>
              <a:lvl4pPr marL="1371600" algn="l" rtl="0" fontAlgn="base" latinLnBrk="1">
                <a:spcBef>
                  <a:spcPct val="0"/>
                </a:spcBef>
                <a:spcAft>
                  <a:spcPct val="0"/>
                </a:spcAft>
                <a:defRPr kumimoji="1" sz="1200" b="1" kern="1200">
                  <a:solidFill>
                    <a:schemeClr val="tx1"/>
                  </a:solidFill>
                  <a:latin typeface="Arial" charset="0"/>
                  <a:ea typeface="굴림" charset="-127"/>
                  <a:cs typeface="+mn-cs"/>
                </a:defRPr>
              </a:lvl4pPr>
              <a:lvl5pPr marL="1828800" algn="l" rtl="0" fontAlgn="base" latinLnBrk="1">
                <a:spcBef>
                  <a:spcPct val="0"/>
                </a:spcBef>
                <a:spcAft>
                  <a:spcPct val="0"/>
                </a:spcAft>
                <a:defRPr kumimoji="1" sz="1200" b="1" kern="1200">
                  <a:solidFill>
                    <a:schemeClr val="tx1"/>
                  </a:solidFill>
                  <a:latin typeface="Arial" charset="0"/>
                  <a:ea typeface="굴림" charset="-127"/>
                  <a:cs typeface="+mn-cs"/>
                </a:defRPr>
              </a:lvl5pPr>
              <a:lvl6pPr marL="2286000" algn="l" defTabSz="914400" rtl="0" eaLnBrk="1" latinLnBrk="0" hangingPunct="1">
                <a:defRPr kumimoji="1" sz="1200" b="1" kern="1200">
                  <a:solidFill>
                    <a:schemeClr val="tx1"/>
                  </a:solidFill>
                  <a:latin typeface="Arial" charset="0"/>
                  <a:ea typeface="굴림" charset="-127"/>
                  <a:cs typeface="+mn-cs"/>
                </a:defRPr>
              </a:lvl6pPr>
              <a:lvl7pPr marL="2743200" algn="l" defTabSz="914400" rtl="0" eaLnBrk="1" latinLnBrk="0" hangingPunct="1">
                <a:defRPr kumimoji="1" sz="1200" b="1" kern="1200">
                  <a:solidFill>
                    <a:schemeClr val="tx1"/>
                  </a:solidFill>
                  <a:latin typeface="Arial" charset="0"/>
                  <a:ea typeface="굴림" charset="-127"/>
                  <a:cs typeface="+mn-cs"/>
                </a:defRPr>
              </a:lvl7pPr>
              <a:lvl8pPr marL="3200400" algn="l" defTabSz="914400" rtl="0" eaLnBrk="1" latinLnBrk="0" hangingPunct="1">
                <a:defRPr kumimoji="1" sz="1200" b="1" kern="1200">
                  <a:solidFill>
                    <a:schemeClr val="tx1"/>
                  </a:solidFill>
                  <a:latin typeface="Arial" charset="0"/>
                  <a:ea typeface="굴림" charset="-127"/>
                  <a:cs typeface="+mn-cs"/>
                </a:defRPr>
              </a:lvl8pPr>
              <a:lvl9pPr marL="3657600" algn="l" defTabSz="914400" rtl="0" eaLnBrk="1" latinLnBrk="0" hangingPunct="1">
                <a:defRPr kumimoji="1" sz="1200" b="1" kern="1200">
                  <a:solidFill>
                    <a:schemeClr val="tx1"/>
                  </a:solidFill>
                  <a:latin typeface="Arial" charset="0"/>
                  <a:ea typeface="굴림" charset="-127"/>
                  <a:cs typeface="+mn-cs"/>
                </a:defRPr>
              </a:lvl9pPr>
            </a:lstStyle>
            <a:p>
              <a:pPr algn="ctr">
                <a:lnSpc>
                  <a:spcPct val="85000"/>
                </a:lnSpc>
                <a:spcBef>
                  <a:spcPct val="20000"/>
                </a:spcBef>
                <a:buFont typeface="Wingdings" pitchFamily="2" charset="2"/>
                <a:buNone/>
                <a:defRPr/>
              </a:pPr>
              <a:r>
                <a:rPr lang="en-US" altLang="ko-KR" sz="1100" baseline="0" dirty="0" smtClean="0">
                  <a:ea typeface="돋움" pitchFamily="50" charset="-127"/>
                  <a:cs typeface="Arial" charset="0"/>
                </a:rPr>
                <a:t>Select files</a:t>
              </a:r>
              <a:endParaRPr lang="ko-KR" altLang="en-US" sz="1100" baseline="0" dirty="0">
                <a:ea typeface="돋움" pitchFamily="50" charset="-127"/>
                <a:cs typeface="Arial" charset="0"/>
              </a:endParaRPr>
            </a:p>
          </p:txBody>
        </p:sp>
        <p:cxnSp>
          <p:nvCxnSpPr>
            <p:cNvPr id="17444" name="Shape 72"/>
            <p:cNvCxnSpPr>
              <a:cxnSpLocks noChangeShapeType="1"/>
              <a:stCxn id="34" idx="3"/>
              <a:endCxn id="33" idx="1"/>
            </p:cNvCxnSpPr>
            <p:nvPr/>
          </p:nvCxnSpPr>
          <p:spPr bwMode="auto">
            <a:xfrm flipV="1">
              <a:off x="6281376" y="5593872"/>
              <a:ext cx="169486" cy="394069"/>
            </a:xfrm>
            <a:prstGeom prst="bentConnector3">
              <a:avLst>
                <a:gd name="adj1" fmla="val 50000"/>
              </a:avLst>
            </a:prstGeom>
            <a:noFill/>
            <a:ln w="15875" algn="ctr">
              <a:solidFill>
                <a:schemeClr val="tx1"/>
              </a:solidFill>
              <a:round/>
              <a:headEnd/>
              <a:tailEnd type="arrow" w="med" len="med"/>
            </a:ln>
          </p:spPr>
        </p:cxnSp>
        <p:sp>
          <p:nvSpPr>
            <p:cNvPr id="33" name="직사각형 32">
              <a:hlinkClick r:id="" action="ppaction://noaction" highlightClick="1"/>
            </p:cNvPr>
            <p:cNvSpPr>
              <a:spLocks noChangeArrowheads="1"/>
            </p:cNvSpPr>
            <p:nvPr/>
          </p:nvSpPr>
          <p:spPr bwMode="auto">
            <a:xfrm>
              <a:off x="6450067" y="5479787"/>
              <a:ext cx="2668840" cy="228854"/>
            </a:xfrm>
            <a:prstGeom prst="rect">
              <a:avLst/>
            </a:prstGeom>
            <a:solidFill>
              <a:schemeClr val="bg1">
                <a:lumMod val="85000"/>
              </a:schemeClr>
            </a:solidFill>
            <a:ln w="9525" algn="ctr">
              <a:solidFill>
                <a:schemeClr val="tx1"/>
              </a:solidFill>
              <a:round/>
              <a:headEnd/>
              <a:tailEnd/>
            </a:ln>
          </p:spPr>
          <p:txBody>
            <a:bodyPr wrap="none"/>
            <a:lstStyle/>
            <a:p>
              <a:pPr algn="ctr" latinLnBrk="1">
                <a:lnSpc>
                  <a:spcPct val="85000"/>
                </a:lnSpc>
                <a:spcBef>
                  <a:spcPct val="20000"/>
                </a:spcBef>
                <a:buFont typeface="Wingdings" pitchFamily="2" charset="2"/>
                <a:buNone/>
                <a:defRPr/>
              </a:pPr>
              <a:r>
                <a:rPr kumimoji="1" lang="en-US" altLang="ko-KR" sz="1100" b="1" baseline="0" dirty="0">
                  <a:ea typeface="Dotum" pitchFamily="34" charset="-127"/>
                  <a:cs typeface="Arial" charset="0"/>
                </a:rPr>
                <a:t>Update or create DZM file</a:t>
              </a:r>
              <a:endParaRPr kumimoji="1" lang="ko-KR" altLang="en-US" sz="1100" b="1" baseline="0" dirty="0">
                <a:ea typeface="Dotum" pitchFamily="34" charset="-127"/>
                <a:cs typeface="Arial" charset="0"/>
              </a:endParaRPr>
            </a:p>
          </p:txBody>
        </p:sp>
        <p:sp>
          <p:nvSpPr>
            <p:cNvPr id="34" name="직사각형 33">
              <a:hlinkClick r:id="" action="ppaction://noaction" highlightClick="1"/>
            </p:cNvPr>
            <p:cNvSpPr>
              <a:spLocks noChangeArrowheads="1"/>
            </p:cNvSpPr>
            <p:nvPr/>
          </p:nvSpPr>
          <p:spPr bwMode="auto">
            <a:xfrm>
              <a:off x="5281143" y="5880283"/>
              <a:ext cx="999944" cy="215304"/>
            </a:xfrm>
            <a:prstGeom prst="rect">
              <a:avLst/>
            </a:prstGeom>
            <a:solidFill>
              <a:schemeClr val="bg1">
                <a:lumMod val="85000"/>
              </a:schemeClr>
            </a:solidFill>
            <a:ln w="9525" algn="ctr">
              <a:solidFill>
                <a:schemeClr val="tx1"/>
              </a:solidFill>
              <a:round/>
              <a:headEnd/>
              <a:tailEnd/>
            </a:ln>
          </p:spPr>
          <p:txBody>
            <a:bodyPr wrap="none"/>
            <a:lstStyle>
              <a:defPPr>
                <a:defRPr lang="ko-KR"/>
              </a:defPPr>
              <a:lvl1pPr algn="l" rtl="0" fontAlgn="base" latinLnBrk="1">
                <a:spcBef>
                  <a:spcPct val="0"/>
                </a:spcBef>
                <a:spcAft>
                  <a:spcPct val="0"/>
                </a:spcAft>
                <a:defRPr kumimoji="1" sz="1200" b="1" kern="1200">
                  <a:solidFill>
                    <a:schemeClr val="tx1"/>
                  </a:solidFill>
                  <a:latin typeface="Arial" charset="0"/>
                  <a:ea typeface="굴림" charset="-127"/>
                  <a:cs typeface="+mn-cs"/>
                </a:defRPr>
              </a:lvl1pPr>
              <a:lvl2pPr marL="457200" algn="l" rtl="0" fontAlgn="base" latinLnBrk="1">
                <a:spcBef>
                  <a:spcPct val="0"/>
                </a:spcBef>
                <a:spcAft>
                  <a:spcPct val="0"/>
                </a:spcAft>
                <a:defRPr kumimoji="1" sz="1200" b="1" kern="1200">
                  <a:solidFill>
                    <a:schemeClr val="tx1"/>
                  </a:solidFill>
                  <a:latin typeface="Arial" charset="0"/>
                  <a:ea typeface="굴림" charset="-127"/>
                  <a:cs typeface="+mn-cs"/>
                </a:defRPr>
              </a:lvl2pPr>
              <a:lvl3pPr marL="914400" algn="l" rtl="0" fontAlgn="base" latinLnBrk="1">
                <a:spcBef>
                  <a:spcPct val="0"/>
                </a:spcBef>
                <a:spcAft>
                  <a:spcPct val="0"/>
                </a:spcAft>
                <a:defRPr kumimoji="1" sz="1200" b="1" kern="1200">
                  <a:solidFill>
                    <a:schemeClr val="tx1"/>
                  </a:solidFill>
                  <a:latin typeface="Arial" charset="0"/>
                  <a:ea typeface="굴림" charset="-127"/>
                  <a:cs typeface="+mn-cs"/>
                </a:defRPr>
              </a:lvl3pPr>
              <a:lvl4pPr marL="1371600" algn="l" rtl="0" fontAlgn="base" latinLnBrk="1">
                <a:spcBef>
                  <a:spcPct val="0"/>
                </a:spcBef>
                <a:spcAft>
                  <a:spcPct val="0"/>
                </a:spcAft>
                <a:defRPr kumimoji="1" sz="1200" b="1" kern="1200">
                  <a:solidFill>
                    <a:schemeClr val="tx1"/>
                  </a:solidFill>
                  <a:latin typeface="Arial" charset="0"/>
                  <a:ea typeface="굴림" charset="-127"/>
                  <a:cs typeface="+mn-cs"/>
                </a:defRPr>
              </a:lvl4pPr>
              <a:lvl5pPr marL="1828800" algn="l" rtl="0" fontAlgn="base" latinLnBrk="1">
                <a:spcBef>
                  <a:spcPct val="0"/>
                </a:spcBef>
                <a:spcAft>
                  <a:spcPct val="0"/>
                </a:spcAft>
                <a:defRPr kumimoji="1" sz="1200" b="1" kern="1200">
                  <a:solidFill>
                    <a:schemeClr val="tx1"/>
                  </a:solidFill>
                  <a:latin typeface="Arial" charset="0"/>
                  <a:ea typeface="굴림" charset="-127"/>
                  <a:cs typeface="+mn-cs"/>
                </a:defRPr>
              </a:lvl5pPr>
              <a:lvl6pPr marL="2286000" algn="l" defTabSz="914400" rtl="0" eaLnBrk="1" latinLnBrk="0" hangingPunct="1">
                <a:defRPr kumimoji="1" sz="1200" b="1" kern="1200">
                  <a:solidFill>
                    <a:schemeClr val="tx1"/>
                  </a:solidFill>
                  <a:latin typeface="Arial" charset="0"/>
                  <a:ea typeface="굴림" charset="-127"/>
                  <a:cs typeface="+mn-cs"/>
                </a:defRPr>
              </a:lvl6pPr>
              <a:lvl7pPr marL="2743200" algn="l" defTabSz="914400" rtl="0" eaLnBrk="1" latinLnBrk="0" hangingPunct="1">
                <a:defRPr kumimoji="1" sz="1200" b="1" kern="1200">
                  <a:solidFill>
                    <a:schemeClr val="tx1"/>
                  </a:solidFill>
                  <a:latin typeface="Arial" charset="0"/>
                  <a:ea typeface="굴림" charset="-127"/>
                  <a:cs typeface="+mn-cs"/>
                </a:defRPr>
              </a:lvl7pPr>
              <a:lvl8pPr marL="3200400" algn="l" defTabSz="914400" rtl="0" eaLnBrk="1" latinLnBrk="0" hangingPunct="1">
                <a:defRPr kumimoji="1" sz="1200" b="1" kern="1200">
                  <a:solidFill>
                    <a:schemeClr val="tx1"/>
                  </a:solidFill>
                  <a:latin typeface="Arial" charset="0"/>
                  <a:ea typeface="굴림" charset="-127"/>
                  <a:cs typeface="+mn-cs"/>
                </a:defRPr>
              </a:lvl8pPr>
              <a:lvl9pPr marL="3657600" algn="l" defTabSz="914400" rtl="0" eaLnBrk="1" latinLnBrk="0" hangingPunct="1">
                <a:defRPr kumimoji="1" sz="1200" b="1" kern="1200">
                  <a:solidFill>
                    <a:schemeClr val="tx1"/>
                  </a:solidFill>
                  <a:latin typeface="Arial" charset="0"/>
                  <a:ea typeface="굴림" charset="-127"/>
                  <a:cs typeface="+mn-cs"/>
                </a:defRPr>
              </a:lvl9pPr>
            </a:lstStyle>
            <a:p>
              <a:pPr algn="ctr">
                <a:lnSpc>
                  <a:spcPct val="85000"/>
                </a:lnSpc>
                <a:spcBef>
                  <a:spcPct val="20000"/>
                </a:spcBef>
                <a:buFont typeface="Wingdings" pitchFamily="2" charset="2"/>
                <a:buNone/>
                <a:defRPr/>
              </a:pPr>
              <a:r>
                <a:rPr lang="en-US" altLang="ko-KR" sz="1100" baseline="0" dirty="0" smtClean="0">
                  <a:ea typeface="돋움" pitchFamily="50" charset="-127"/>
                  <a:cs typeface="Arial" charset="0"/>
                </a:rPr>
                <a:t>Apply files</a:t>
              </a:r>
              <a:endParaRPr lang="ko-KR" altLang="en-US" sz="1100" baseline="0" dirty="0">
                <a:ea typeface="돋움" pitchFamily="50" charset="-127"/>
                <a:cs typeface="Arial" charset="0"/>
              </a:endParaRPr>
            </a:p>
          </p:txBody>
        </p:sp>
        <p:cxnSp>
          <p:nvCxnSpPr>
            <p:cNvPr id="17447" name="Shape 72"/>
            <p:cNvCxnSpPr>
              <a:cxnSpLocks noChangeShapeType="1"/>
              <a:stCxn id="30" idx="3"/>
              <a:endCxn id="34" idx="1"/>
            </p:cNvCxnSpPr>
            <p:nvPr/>
          </p:nvCxnSpPr>
          <p:spPr bwMode="auto">
            <a:xfrm>
              <a:off x="4924054" y="5559313"/>
              <a:ext cx="357190" cy="428628"/>
            </a:xfrm>
            <a:prstGeom prst="bentConnector3">
              <a:avLst>
                <a:gd name="adj1" fmla="val 50000"/>
              </a:avLst>
            </a:prstGeom>
            <a:noFill/>
            <a:ln w="15875" algn="ctr">
              <a:solidFill>
                <a:schemeClr val="tx1"/>
              </a:solidFill>
              <a:round/>
              <a:headEnd/>
              <a:tailEnd type="arrow" w="med" len="med"/>
            </a:ln>
          </p:spPr>
        </p:cxnSp>
        <p:sp>
          <p:nvSpPr>
            <p:cNvPr id="36" name="직사각형 35">
              <a:hlinkClick r:id="" action="ppaction://noaction" highlightClick="1"/>
            </p:cNvPr>
            <p:cNvSpPr>
              <a:spLocks noChangeArrowheads="1"/>
            </p:cNvSpPr>
            <p:nvPr/>
          </p:nvSpPr>
          <p:spPr bwMode="auto">
            <a:xfrm>
              <a:off x="7981339" y="6012778"/>
              <a:ext cx="1609666" cy="290585"/>
            </a:xfrm>
            <a:prstGeom prst="rect">
              <a:avLst/>
            </a:prstGeom>
            <a:solidFill>
              <a:schemeClr val="bg1">
                <a:lumMod val="85000"/>
              </a:schemeClr>
            </a:solidFill>
            <a:ln w="9525" algn="ctr">
              <a:solidFill>
                <a:schemeClr val="tx1"/>
              </a:solidFill>
              <a:round/>
              <a:headEnd/>
              <a:tailEnd/>
            </a:ln>
          </p:spPr>
          <p:txBody>
            <a:bodyPr wrap="none"/>
            <a:lstStyle>
              <a:defPPr>
                <a:defRPr lang="ko-KR"/>
              </a:defPPr>
              <a:lvl1pPr algn="l" rtl="0" fontAlgn="base" latinLnBrk="1">
                <a:spcBef>
                  <a:spcPct val="0"/>
                </a:spcBef>
                <a:spcAft>
                  <a:spcPct val="0"/>
                </a:spcAft>
                <a:defRPr kumimoji="1" sz="1200" b="1" kern="1200">
                  <a:solidFill>
                    <a:schemeClr val="tx1"/>
                  </a:solidFill>
                  <a:latin typeface="Arial" charset="0"/>
                  <a:ea typeface="굴림" charset="-127"/>
                  <a:cs typeface="+mn-cs"/>
                </a:defRPr>
              </a:lvl1pPr>
              <a:lvl2pPr marL="457200" algn="l" rtl="0" fontAlgn="base" latinLnBrk="1">
                <a:spcBef>
                  <a:spcPct val="0"/>
                </a:spcBef>
                <a:spcAft>
                  <a:spcPct val="0"/>
                </a:spcAft>
                <a:defRPr kumimoji="1" sz="1200" b="1" kern="1200">
                  <a:solidFill>
                    <a:schemeClr val="tx1"/>
                  </a:solidFill>
                  <a:latin typeface="Arial" charset="0"/>
                  <a:ea typeface="굴림" charset="-127"/>
                  <a:cs typeface="+mn-cs"/>
                </a:defRPr>
              </a:lvl2pPr>
              <a:lvl3pPr marL="914400" algn="l" rtl="0" fontAlgn="base" latinLnBrk="1">
                <a:spcBef>
                  <a:spcPct val="0"/>
                </a:spcBef>
                <a:spcAft>
                  <a:spcPct val="0"/>
                </a:spcAft>
                <a:defRPr kumimoji="1" sz="1200" b="1" kern="1200">
                  <a:solidFill>
                    <a:schemeClr val="tx1"/>
                  </a:solidFill>
                  <a:latin typeface="Arial" charset="0"/>
                  <a:ea typeface="굴림" charset="-127"/>
                  <a:cs typeface="+mn-cs"/>
                </a:defRPr>
              </a:lvl3pPr>
              <a:lvl4pPr marL="1371600" algn="l" rtl="0" fontAlgn="base" latinLnBrk="1">
                <a:spcBef>
                  <a:spcPct val="0"/>
                </a:spcBef>
                <a:spcAft>
                  <a:spcPct val="0"/>
                </a:spcAft>
                <a:defRPr kumimoji="1" sz="1200" b="1" kern="1200">
                  <a:solidFill>
                    <a:schemeClr val="tx1"/>
                  </a:solidFill>
                  <a:latin typeface="Arial" charset="0"/>
                  <a:ea typeface="굴림" charset="-127"/>
                  <a:cs typeface="+mn-cs"/>
                </a:defRPr>
              </a:lvl4pPr>
              <a:lvl5pPr marL="1828800" algn="l" rtl="0" fontAlgn="base" latinLnBrk="1">
                <a:spcBef>
                  <a:spcPct val="0"/>
                </a:spcBef>
                <a:spcAft>
                  <a:spcPct val="0"/>
                </a:spcAft>
                <a:defRPr kumimoji="1" sz="1200" b="1" kern="1200">
                  <a:solidFill>
                    <a:schemeClr val="tx1"/>
                  </a:solidFill>
                  <a:latin typeface="Arial" charset="0"/>
                  <a:ea typeface="굴림" charset="-127"/>
                  <a:cs typeface="+mn-cs"/>
                </a:defRPr>
              </a:lvl5pPr>
              <a:lvl6pPr marL="2286000" algn="l" defTabSz="914400" rtl="0" eaLnBrk="1" latinLnBrk="0" hangingPunct="1">
                <a:defRPr kumimoji="1" sz="1200" b="1" kern="1200">
                  <a:solidFill>
                    <a:schemeClr val="tx1"/>
                  </a:solidFill>
                  <a:latin typeface="Arial" charset="0"/>
                  <a:ea typeface="굴림" charset="-127"/>
                  <a:cs typeface="+mn-cs"/>
                </a:defRPr>
              </a:lvl6pPr>
              <a:lvl7pPr marL="2743200" algn="l" defTabSz="914400" rtl="0" eaLnBrk="1" latinLnBrk="0" hangingPunct="1">
                <a:defRPr kumimoji="1" sz="1200" b="1" kern="1200">
                  <a:solidFill>
                    <a:schemeClr val="tx1"/>
                  </a:solidFill>
                  <a:latin typeface="Arial" charset="0"/>
                  <a:ea typeface="굴림" charset="-127"/>
                  <a:cs typeface="+mn-cs"/>
                </a:defRPr>
              </a:lvl7pPr>
              <a:lvl8pPr marL="3200400" algn="l" defTabSz="914400" rtl="0" eaLnBrk="1" latinLnBrk="0" hangingPunct="1">
                <a:defRPr kumimoji="1" sz="1200" b="1" kern="1200">
                  <a:solidFill>
                    <a:schemeClr val="tx1"/>
                  </a:solidFill>
                  <a:latin typeface="Arial" charset="0"/>
                  <a:ea typeface="굴림" charset="-127"/>
                  <a:cs typeface="+mn-cs"/>
                </a:defRPr>
              </a:lvl8pPr>
              <a:lvl9pPr marL="3657600" algn="l" defTabSz="914400" rtl="0" eaLnBrk="1" latinLnBrk="0" hangingPunct="1">
                <a:defRPr kumimoji="1" sz="1200" b="1" kern="1200">
                  <a:solidFill>
                    <a:schemeClr val="tx1"/>
                  </a:solidFill>
                  <a:latin typeface="Arial" charset="0"/>
                  <a:ea typeface="굴림" charset="-127"/>
                  <a:cs typeface="+mn-cs"/>
                </a:defRPr>
              </a:lvl9pPr>
            </a:lstStyle>
            <a:p>
              <a:pPr algn="ctr">
                <a:lnSpc>
                  <a:spcPct val="85000"/>
                </a:lnSpc>
                <a:spcBef>
                  <a:spcPct val="20000"/>
                </a:spcBef>
                <a:buFont typeface="Wingdings" pitchFamily="2" charset="2"/>
                <a:buNone/>
                <a:defRPr/>
              </a:pPr>
              <a:r>
                <a:rPr lang="en-US" altLang="ko-KR" sz="1100" baseline="0" dirty="0" smtClean="0">
                  <a:ea typeface="돋움" pitchFamily="50" charset="-127"/>
                  <a:cs typeface="Arial" charset="0"/>
                </a:rPr>
                <a:t>Downloading files</a:t>
              </a:r>
              <a:endParaRPr lang="ko-KR" altLang="en-US" sz="1100" baseline="0" dirty="0">
                <a:ea typeface="돋움" pitchFamily="50" charset="-127"/>
                <a:cs typeface="Arial" charset="0"/>
              </a:endParaRPr>
            </a:p>
          </p:txBody>
        </p:sp>
        <p:cxnSp>
          <p:nvCxnSpPr>
            <p:cNvPr id="17449" name="Shape 72"/>
            <p:cNvCxnSpPr>
              <a:cxnSpLocks noChangeShapeType="1"/>
              <a:stCxn id="33" idx="3"/>
              <a:endCxn id="36" idx="1"/>
            </p:cNvCxnSpPr>
            <p:nvPr/>
          </p:nvCxnSpPr>
          <p:spPr bwMode="auto">
            <a:xfrm flipH="1">
              <a:off x="7981528" y="5593873"/>
              <a:ext cx="1138092" cy="564244"/>
            </a:xfrm>
            <a:prstGeom prst="bentConnector5">
              <a:avLst>
                <a:gd name="adj1" fmla="val -22042"/>
                <a:gd name="adj2" fmla="val 47255"/>
                <a:gd name="adj3" fmla="val 122042"/>
              </a:avLst>
            </a:prstGeom>
            <a:noFill/>
            <a:ln w="15875" algn="ctr">
              <a:solidFill>
                <a:schemeClr val="tx1"/>
              </a:solidFill>
              <a:round/>
              <a:headEnd/>
              <a:tailEnd type="arrow" w="med" len="med"/>
            </a:ln>
          </p:spPr>
        </p:cxnSp>
        <p:sp>
          <p:nvSpPr>
            <p:cNvPr id="17450" name="순서도: 판단 37"/>
            <p:cNvSpPr>
              <a:spLocks noChangeArrowheads="1"/>
            </p:cNvSpPr>
            <p:nvPr/>
          </p:nvSpPr>
          <p:spPr bwMode="auto">
            <a:xfrm>
              <a:off x="1709344" y="4594904"/>
              <a:ext cx="1428750" cy="428625"/>
            </a:xfrm>
            <a:prstGeom prst="flowChartDecision">
              <a:avLst/>
            </a:prstGeom>
            <a:noFill/>
            <a:ln w="9525" algn="ctr">
              <a:solidFill>
                <a:schemeClr val="tx1"/>
              </a:solidFill>
              <a:round/>
              <a:headEnd/>
              <a:tailEnd/>
            </a:ln>
          </p:spPr>
          <p:txBody>
            <a:bodyPr wrap="none"/>
            <a:lstStyle/>
            <a:p>
              <a:pPr algn="ctr" latinLnBrk="1">
                <a:lnSpc>
                  <a:spcPct val="85000"/>
                </a:lnSpc>
                <a:spcBef>
                  <a:spcPct val="20000"/>
                </a:spcBef>
                <a:buFont typeface="Wingdings" pitchFamily="2" charset="2"/>
                <a:buNone/>
              </a:pPr>
              <a:r>
                <a:rPr kumimoji="1" lang="en-US" altLang="ko-KR" sz="900" b="1" baseline="0">
                  <a:ea typeface="Dotum" pitchFamily="34" charset="-127"/>
                  <a:cs typeface="Arial" charset="0"/>
                </a:rPr>
                <a:t>DZM file exists?</a:t>
              </a:r>
            </a:p>
          </p:txBody>
        </p:sp>
        <p:sp>
          <p:nvSpPr>
            <p:cNvPr id="39" name="직사각형 38">
              <a:hlinkClick r:id="" action="ppaction://noaction" highlightClick="1"/>
            </p:cNvPr>
            <p:cNvSpPr>
              <a:spLocks noChangeArrowheads="1"/>
            </p:cNvSpPr>
            <p:nvPr/>
          </p:nvSpPr>
          <p:spPr bwMode="auto">
            <a:xfrm>
              <a:off x="3425847" y="4458976"/>
              <a:ext cx="2001629" cy="546541"/>
            </a:xfrm>
            <a:prstGeom prst="rect">
              <a:avLst/>
            </a:prstGeom>
            <a:solidFill>
              <a:schemeClr val="bg1">
                <a:lumMod val="85000"/>
              </a:schemeClr>
            </a:solidFill>
            <a:ln w="9525" algn="ctr">
              <a:solidFill>
                <a:schemeClr val="tx1"/>
              </a:solidFill>
              <a:round/>
              <a:headEnd/>
              <a:tailEnd/>
            </a:ln>
          </p:spPr>
          <p:txBody>
            <a:bodyPr/>
            <a:lstStyle/>
            <a:p>
              <a:pPr algn="ctr" latinLnBrk="1">
                <a:spcBef>
                  <a:spcPct val="20000"/>
                </a:spcBef>
                <a:buFont typeface="Wingdings" pitchFamily="2" charset="2"/>
                <a:buNone/>
                <a:defRPr/>
              </a:pPr>
              <a:r>
                <a:rPr kumimoji="1" lang="en-US" altLang="ko-KR" sz="1100" b="1" baseline="0" dirty="0">
                  <a:ea typeface="Dotum" pitchFamily="34" charset="-127"/>
                  <a:cs typeface="Arial" charset="0"/>
                </a:rPr>
                <a:t>Check the files in the last </a:t>
              </a:r>
              <a:r>
                <a:rPr kumimoji="1" lang="en-US" altLang="ko-KR" sz="1100" b="1" baseline="0" dirty="0" smtClean="0">
                  <a:ea typeface="Dotum" pitchFamily="34" charset="-127"/>
                  <a:cs typeface="Arial" charset="0"/>
                </a:rPr>
                <a:t>applied DZM </a:t>
              </a:r>
              <a:r>
                <a:rPr kumimoji="1" lang="en-US" altLang="ko-KR" sz="1100" b="1" baseline="0" dirty="0">
                  <a:ea typeface="Dotum" pitchFamily="34" charset="-127"/>
                  <a:cs typeface="Arial" charset="0"/>
                </a:rPr>
                <a:t>file</a:t>
              </a:r>
              <a:endParaRPr kumimoji="1" lang="ko-KR" altLang="en-US" sz="1100" b="1" baseline="0" dirty="0">
                <a:ea typeface="Dotum" pitchFamily="34" charset="-127"/>
                <a:cs typeface="Arial" charset="0"/>
              </a:endParaRPr>
            </a:p>
          </p:txBody>
        </p:sp>
        <p:cxnSp>
          <p:nvCxnSpPr>
            <p:cNvPr id="17452" name="Shape 72"/>
            <p:cNvCxnSpPr>
              <a:cxnSpLocks noChangeShapeType="1"/>
              <a:stCxn id="17450" idx="3"/>
              <a:endCxn id="39" idx="1"/>
            </p:cNvCxnSpPr>
            <p:nvPr/>
          </p:nvCxnSpPr>
          <p:spPr bwMode="auto">
            <a:xfrm flipV="1">
              <a:off x="3138094" y="4732771"/>
              <a:ext cx="288250" cy="76446"/>
            </a:xfrm>
            <a:prstGeom prst="bentConnector3">
              <a:avLst>
                <a:gd name="adj1" fmla="val 50000"/>
              </a:avLst>
            </a:prstGeom>
            <a:noFill/>
            <a:ln w="15875" algn="ctr">
              <a:solidFill>
                <a:schemeClr val="tx1"/>
              </a:solidFill>
              <a:round/>
              <a:headEnd/>
              <a:tailEnd type="arrow" w="med" len="med"/>
            </a:ln>
          </p:spPr>
        </p:cxnSp>
        <p:sp>
          <p:nvSpPr>
            <p:cNvPr id="17453" name="TextBox 70"/>
            <p:cNvSpPr txBox="1">
              <a:spLocks noChangeArrowheads="1"/>
            </p:cNvSpPr>
            <p:nvPr/>
          </p:nvSpPr>
          <p:spPr bwMode="auto">
            <a:xfrm>
              <a:off x="2995230" y="4809215"/>
              <a:ext cx="551220" cy="214312"/>
            </a:xfrm>
            <a:prstGeom prst="rect">
              <a:avLst/>
            </a:prstGeom>
            <a:noFill/>
            <a:ln w="9525">
              <a:noFill/>
              <a:miter lim="800000"/>
              <a:headEnd/>
              <a:tailEnd/>
            </a:ln>
          </p:spPr>
          <p:txBody>
            <a:bodyPr wrap="square">
              <a:spAutoFit/>
            </a:bodyPr>
            <a:lstStyle/>
            <a:p>
              <a:pPr latinLnBrk="1">
                <a:lnSpc>
                  <a:spcPct val="85000"/>
                </a:lnSpc>
                <a:spcBef>
                  <a:spcPct val="20000"/>
                </a:spcBef>
                <a:buFont typeface="Wingdings" pitchFamily="2" charset="2"/>
                <a:buNone/>
              </a:pPr>
              <a:r>
                <a:rPr kumimoji="1" lang="en-US" altLang="ko-KR" sz="1000" baseline="0" dirty="0">
                  <a:ea typeface="Dotum" pitchFamily="34" charset="-127"/>
                  <a:cs typeface="Arial" charset="0"/>
                </a:rPr>
                <a:t>Yes</a:t>
              </a:r>
              <a:endParaRPr kumimoji="1" lang="ko-KR" altLang="en-US" sz="1000" baseline="0" dirty="0">
                <a:ea typeface="Dotum" pitchFamily="34" charset="-127"/>
                <a:cs typeface="Arial" charset="0"/>
              </a:endParaRPr>
            </a:p>
          </p:txBody>
        </p:sp>
        <p:sp>
          <p:nvSpPr>
            <p:cNvPr id="17454" name="TextBox 70"/>
            <p:cNvSpPr txBox="1">
              <a:spLocks noChangeArrowheads="1"/>
            </p:cNvSpPr>
            <p:nvPr/>
          </p:nvSpPr>
          <p:spPr bwMode="auto">
            <a:xfrm>
              <a:off x="2566602" y="5452157"/>
              <a:ext cx="428627" cy="214328"/>
            </a:xfrm>
            <a:prstGeom prst="rect">
              <a:avLst/>
            </a:prstGeom>
            <a:noFill/>
            <a:ln w="9525">
              <a:noFill/>
              <a:miter lim="800000"/>
              <a:headEnd/>
              <a:tailEnd/>
            </a:ln>
          </p:spPr>
          <p:txBody>
            <a:bodyPr wrap="square">
              <a:spAutoFit/>
            </a:bodyPr>
            <a:lstStyle/>
            <a:p>
              <a:pPr latinLnBrk="1">
                <a:lnSpc>
                  <a:spcPct val="85000"/>
                </a:lnSpc>
                <a:spcBef>
                  <a:spcPct val="20000"/>
                </a:spcBef>
                <a:buFont typeface="Wingdings" pitchFamily="2" charset="2"/>
                <a:buNone/>
              </a:pPr>
              <a:r>
                <a:rPr kumimoji="1" lang="en-US" altLang="ko-KR" sz="1000" baseline="0" dirty="0">
                  <a:ea typeface="Dotum" pitchFamily="34" charset="-127"/>
                  <a:cs typeface="Arial" charset="0"/>
                </a:rPr>
                <a:t>No</a:t>
              </a:r>
              <a:endParaRPr kumimoji="1" lang="ko-KR" altLang="en-US" sz="1000" baseline="0" dirty="0">
                <a:ea typeface="Dotum" pitchFamily="34" charset="-127"/>
                <a:cs typeface="Arial" charset="0"/>
              </a:endParaRPr>
            </a:p>
          </p:txBody>
        </p:sp>
        <p:cxnSp>
          <p:nvCxnSpPr>
            <p:cNvPr id="17455" name="Shape 72"/>
            <p:cNvCxnSpPr>
              <a:cxnSpLocks noChangeShapeType="1"/>
              <a:stCxn id="17450" idx="2"/>
              <a:endCxn id="44" idx="0"/>
            </p:cNvCxnSpPr>
            <p:nvPr/>
          </p:nvCxnSpPr>
          <p:spPr bwMode="auto">
            <a:xfrm rot="5400000">
              <a:off x="1950620" y="5493044"/>
              <a:ext cx="942616" cy="3584"/>
            </a:xfrm>
            <a:prstGeom prst="bentConnector3">
              <a:avLst>
                <a:gd name="adj1" fmla="val 50000"/>
              </a:avLst>
            </a:prstGeom>
            <a:noFill/>
            <a:ln w="15875" algn="ctr">
              <a:solidFill>
                <a:schemeClr val="tx1"/>
              </a:solidFill>
              <a:round/>
              <a:headEnd/>
              <a:tailEnd type="arrow" w="med" len="med"/>
            </a:ln>
          </p:spPr>
        </p:cxnSp>
        <p:sp>
          <p:nvSpPr>
            <p:cNvPr id="44" name="직사각형 43">
              <a:hlinkClick r:id="" action="ppaction://noaction" highlightClick="1"/>
            </p:cNvPr>
            <p:cNvSpPr>
              <a:spLocks noChangeArrowheads="1"/>
            </p:cNvSpPr>
            <p:nvPr/>
          </p:nvSpPr>
          <p:spPr bwMode="auto">
            <a:xfrm>
              <a:off x="1741272" y="5966104"/>
              <a:ext cx="1357067" cy="218315"/>
            </a:xfrm>
            <a:prstGeom prst="rect">
              <a:avLst/>
            </a:prstGeom>
            <a:solidFill>
              <a:schemeClr val="bg1">
                <a:lumMod val="85000"/>
              </a:schemeClr>
            </a:solidFill>
            <a:ln w="9525" algn="ctr">
              <a:solidFill>
                <a:schemeClr val="tx1"/>
              </a:solidFill>
              <a:round/>
              <a:headEnd/>
              <a:tailEnd/>
            </a:ln>
          </p:spPr>
          <p:txBody>
            <a:bodyPr/>
            <a:lstStyle>
              <a:defPPr>
                <a:defRPr lang="ko-KR"/>
              </a:defPPr>
              <a:lvl1pPr algn="l" rtl="0" fontAlgn="base" latinLnBrk="1">
                <a:spcBef>
                  <a:spcPct val="0"/>
                </a:spcBef>
                <a:spcAft>
                  <a:spcPct val="0"/>
                </a:spcAft>
                <a:defRPr kumimoji="1" sz="1200" b="1" kern="1200">
                  <a:solidFill>
                    <a:schemeClr val="tx1"/>
                  </a:solidFill>
                  <a:latin typeface="Arial" charset="0"/>
                  <a:ea typeface="굴림" charset="-127"/>
                  <a:cs typeface="+mn-cs"/>
                </a:defRPr>
              </a:lvl1pPr>
              <a:lvl2pPr marL="457200" algn="l" rtl="0" fontAlgn="base" latinLnBrk="1">
                <a:spcBef>
                  <a:spcPct val="0"/>
                </a:spcBef>
                <a:spcAft>
                  <a:spcPct val="0"/>
                </a:spcAft>
                <a:defRPr kumimoji="1" sz="1200" b="1" kern="1200">
                  <a:solidFill>
                    <a:schemeClr val="tx1"/>
                  </a:solidFill>
                  <a:latin typeface="Arial" charset="0"/>
                  <a:ea typeface="굴림" charset="-127"/>
                  <a:cs typeface="+mn-cs"/>
                </a:defRPr>
              </a:lvl2pPr>
              <a:lvl3pPr marL="914400" algn="l" rtl="0" fontAlgn="base" latinLnBrk="1">
                <a:spcBef>
                  <a:spcPct val="0"/>
                </a:spcBef>
                <a:spcAft>
                  <a:spcPct val="0"/>
                </a:spcAft>
                <a:defRPr kumimoji="1" sz="1200" b="1" kern="1200">
                  <a:solidFill>
                    <a:schemeClr val="tx1"/>
                  </a:solidFill>
                  <a:latin typeface="Arial" charset="0"/>
                  <a:ea typeface="굴림" charset="-127"/>
                  <a:cs typeface="+mn-cs"/>
                </a:defRPr>
              </a:lvl3pPr>
              <a:lvl4pPr marL="1371600" algn="l" rtl="0" fontAlgn="base" latinLnBrk="1">
                <a:spcBef>
                  <a:spcPct val="0"/>
                </a:spcBef>
                <a:spcAft>
                  <a:spcPct val="0"/>
                </a:spcAft>
                <a:defRPr kumimoji="1" sz="1200" b="1" kern="1200">
                  <a:solidFill>
                    <a:schemeClr val="tx1"/>
                  </a:solidFill>
                  <a:latin typeface="Arial" charset="0"/>
                  <a:ea typeface="굴림" charset="-127"/>
                  <a:cs typeface="+mn-cs"/>
                </a:defRPr>
              </a:lvl4pPr>
              <a:lvl5pPr marL="1828800" algn="l" rtl="0" fontAlgn="base" latinLnBrk="1">
                <a:spcBef>
                  <a:spcPct val="0"/>
                </a:spcBef>
                <a:spcAft>
                  <a:spcPct val="0"/>
                </a:spcAft>
                <a:defRPr kumimoji="1" sz="1200" b="1" kern="1200">
                  <a:solidFill>
                    <a:schemeClr val="tx1"/>
                  </a:solidFill>
                  <a:latin typeface="Arial" charset="0"/>
                  <a:ea typeface="굴림" charset="-127"/>
                  <a:cs typeface="+mn-cs"/>
                </a:defRPr>
              </a:lvl5pPr>
              <a:lvl6pPr marL="2286000" algn="l" defTabSz="914400" rtl="0" eaLnBrk="1" latinLnBrk="0" hangingPunct="1">
                <a:defRPr kumimoji="1" sz="1200" b="1" kern="1200">
                  <a:solidFill>
                    <a:schemeClr val="tx1"/>
                  </a:solidFill>
                  <a:latin typeface="Arial" charset="0"/>
                  <a:ea typeface="굴림" charset="-127"/>
                  <a:cs typeface="+mn-cs"/>
                </a:defRPr>
              </a:lvl6pPr>
              <a:lvl7pPr marL="2743200" algn="l" defTabSz="914400" rtl="0" eaLnBrk="1" latinLnBrk="0" hangingPunct="1">
                <a:defRPr kumimoji="1" sz="1200" b="1" kern="1200">
                  <a:solidFill>
                    <a:schemeClr val="tx1"/>
                  </a:solidFill>
                  <a:latin typeface="Arial" charset="0"/>
                  <a:ea typeface="굴림" charset="-127"/>
                  <a:cs typeface="+mn-cs"/>
                </a:defRPr>
              </a:lvl7pPr>
              <a:lvl8pPr marL="3200400" algn="l" defTabSz="914400" rtl="0" eaLnBrk="1" latinLnBrk="0" hangingPunct="1">
                <a:defRPr kumimoji="1" sz="1200" b="1" kern="1200">
                  <a:solidFill>
                    <a:schemeClr val="tx1"/>
                  </a:solidFill>
                  <a:latin typeface="Arial" charset="0"/>
                  <a:ea typeface="굴림" charset="-127"/>
                  <a:cs typeface="+mn-cs"/>
                </a:defRPr>
              </a:lvl8pPr>
              <a:lvl9pPr marL="3657600" algn="l" defTabSz="914400" rtl="0" eaLnBrk="1" latinLnBrk="0" hangingPunct="1">
                <a:defRPr kumimoji="1" sz="1200" b="1" kern="1200">
                  <a:solidFill>
                    <a:schemeClr val="tx1"/>
                  </a:solidFill>
                  <a:latin typeface="Arial" charset="0"/>
                  <a:ea typeface="굴림" charset="-127"/>
                  <a:cs typeface="+mn-cs"/>
                </a:defRPr>
              </a:lvl9pPr>
            </a:lstStyle>
            <a:p>
              <a:pPr algn="ctr">
                <a:lnSpc>
                  <a:spcPct val="85000"/>
                </a:lnSpc>
                <a:spcBef>
                  <a:spcPct val="20000"/>
                </a:spcBef>
                <a:buFont typeface="Wingdings" pitchFamily="2" charset="2"/>
                <a:buNone/>
                <a:defRPr/>
              </a:pPr>
              <a:r>
                <a:rPr lang="en-US" altLang="ko-KR" sz="1100" baseline="0" dirty="0" smtClean="0">
                  <a:ea typeface="돋움" pitchFamily="50" charset="-127"/>
                  <a:cs typeface="Arial" charset="0"/>
                </a:rPr>
                <a:t>Display “None”</a:t>
              </a:r>
              <a:endParaRPr lang="ko-KR" altLang="en-US" sz="1100" baseline="0" dirty="0">
                <a:ea typeface="돋움" pitchFamily="50" charset="-127"/>
                <a:cs typeface="Arial" charset="0"/>
              </a:endParaRPr>
            </a:p>
          </p:txBody>
        </p:sp>
        <p:cxnSp>
          <p:nvCxnSpPr>
            <p:cNvPr id="17457" name="Shape 72"/>
            <p:cNvCxnSpPr>
              <a:cxnSpLocks noChangeShapeType="1"/>
              <a:stCxn id="15" idx="2"/>
              <a:endCxn id="39" idx="0"/>
            </p:cNvCxnSpPr>
            <p:nvPr/>
          </p:nvCxnSpPr>
          <p:spPr bwMode="auto">
            <a:xfrm rot="16200000" flipH="1">
              <a:off x="4116963" y="4149276"/>
              <a:ext cx="507394" cy="112004"/>
            </a:xfrm>
            <a:prstGeom prst="bentConnector3">
              <a:avLst>
                <a:gd name="adj1" fmla="val 50000"/>
              </a:avLst>
            </a:prstGeom>
            <a:noFill/>
            <a:ln w="15875" algn="ctr">
              <a:solidFill>
                <a:schemeClr val="tx1"/>
              </a:solidFill>
              <a:round/>
              <a:headEnd/>
              <a:tailEnd type="arrow" w="med" len="med"/>
            </a:ln>
          </p:spPr>
        </p:cxnSp>
        <p:cxnSp>
          <p:nvCxnSpPr>
            <p:cNvPr id="17458" name="Shape 72"/>
            <p:cNvCxnSpPr>
              <a:cxnSpLocks noChangeShapeType="1"/>
              <a:stCxn id="39" idx="2"/>
              <a:endCxn id="30" idx="0"/>
            </p:cNvCxnSpPr>
            <p:nvPr/>
          </p:nvCxnSpPr>
          <p:spPr bwMode="auto">
            <a:xfrm rot="5400000">
              <a:off x="4202113" y="5227794"/>
              <a:ext cx="446240" cy="2488"/>
            </a:xfrm>
            <a:prstGeom prst="bentConnector3">
              <a:avLst>
                <a:gd name="adj1" fmla="val 50000"/>
              </a:avLst>
            </a:prstGeom>
            <a:noFill/>
            <a:ln w="15875" algn="ctr">
              <a:solidFill>
                <a:schemeClr val="tx1"/>
              </a:solidFill>
              <a:round/>
              <a:headEnd/>
              <a:tailEnd type="arrow" w="med" len="med"/>
            </a:ln>
          </p:spPr>
        </p:cxnSp>
        <p:cxnSp>
          <p:nvCxnSpPr>
            <p:cNvPr id="17459" name="Shape 72"/>
            <p:cNvCxnSpPr>
              <a:cxnSpLocks noChangeShapeType="1"/>
            </p:cNvCxnSpPr>
            <p:nvPr/>
          </p:nvCxnSpPr>
          <p:spPr bwMode="auto">
            <a:xfrm rot="5400000">
              <a:off x="602055" y="4702058"/>
              <a:ext cx="214314" cy="1588"/>
            </a:xfrm>
            <a:prstGeom prst="bentConnector3">
              <a:avLst>
                <a:gd name="adj1" fmla="val 50000"/>
              </a:avLst>
            </a:prstGeom>
            <a:noFill/>
            <a:ln w="15875" algn="ctr">
              <a:solidFill>
                <a:schemeClr val="tx1"/>
              </a:solidFill>
              <a:round/>
              <a:headEnd/>
              <a:tailEnd type="arrow" w="med" len="med"/>
            </a:ln>
          </p:spPr>
        </p:cxnSp>
        <p:cxnSp>
          <p:nvCxnSpPr>
            <p:cNvPr id="17460" name="Shape 72"/>
            <p:cNvCxnSpPr>
              <a:cxnSpLocks noChangeShapeType="1"/>
            </p:cNvCxnSpPr>
            <p:nvPr/>
          </p:nvCxnSpPr>
          <p:spPr bwMode="auto">
            <a:xfrm rot="5400000">
              <a:off x="602055" y="5130686"/>
              <a:ext cx="214314" cy="1588"/>
            </a:xfrm>
            <a:prstGeom prst="bentConnector3">
              <a:avLst>
                <a:gd name="adj1" fmla="val 50000"/>
              </a:avLst>
            </a:prstGeom>
            <a:noFill/>
            <a:ln w="15875" algn="ctr">
              <a:solidFill>
                <a:schemeClr val="tx1"/>
              </a:solidFill>
              <a:round/>
              <a:headEnd/>
              <a:tailEnd type="arrow" w="med" len="med"/>
            </a:ln>
          </p:spPr>
        </p:cxnSp>
        <p:cxnSp>
          <p:nvCxnSpPr>
            <p:cNvPr id="17461" name="Shape 72"/>
            <p:cNvCxnSpPr>
              <a:cxnSpLocks noChangeShapeType="1"/>
              <a:stCxn id="44" idx="3"/>
              <a:endCxn id="30" idx="1"/>
            </p:cNvCxnSpPr>
            <p:nvPr/>
          </p:nvCxnSpPr>
          <p:spPr bwMode="auto">
            <a:xfrm flipV="1">
              <a:off x="3098668" y="5559586"/>
              <a:ext cx="825408" cy="515728"/>
            </a:xfrm>
            <a:prstGeom prst="bentConnector3">
              <a:avLst>
                <a:gd name="adj1" fmla="val 50000"/>
              </a:avLst>
            </a:prstGeom>
            <a:noFill/>
            <a:ln w="15875" algn="ctr">
              <a:solidFill>
                <a:schemeClr val="tx1"/>
              </a:solidFill>
              <a:round/>
              <a:headEnd/>
              <a:tailEnd type="arrow" w="med" len="med"/>
            </a:ln>
          </p:spPr>
        </p:cxnSp>
        <p:sp>
          <p:nvSpPr>
            <p:cNvPr id="17462" name="직사각형 49"/>
            <p:cNvSpPr>
              <a:spLocks noChangeArrowheads="1"/>
            </p:cNvSpPr>
            <p:nvPr/>
          </p:nvSpPr>
          <p:spPr bwMode="auto">
            <a:xfrm>
              <a:off x="1924902" y="4118191"/>
              <a:ext cx="4008675" cy="1143008"/>
            </a:xfrm>
            <a:prstGeom prst="rect">
              <a:avLst/>
            </a:prstGeom>
            <a:noFill/>
            <a:ln w="19050" algn="ctr">
              <a:solidFill>
                <a:srgbClr val="C00000"/>
              </a:solidFill>
              <a:prstDash val="sysDash"/>
              <a:round/>
              <a:headEnd/>
              <a:tailEnd/>
            </a:ln>
          </p:spPr>
          <p:txBody>
            <a:bodyPr wrap="none"/>
            <a:lstStyle/>
            <a:p>
              <a:pPr latinLnBrk="1">
                <a:lnSpc>
                  <a:spcPct val="85000"/>
                </a:lnSpc>
                <a:spcBef>
                  <a:spcPct val="20000"/>
                </a:spcBef>
                <a:buFont typeface="Wingdings" pitchFamily="2" charset="2"/>
                <a:buChar char="§"/>
              </a:pPr>
              <a:endParaRPr kumimoji="1" lang="ko-KR" altLang="en-US" sz="1400" b="1" baseline="0">
                <a:ea typeface="Dotum" pitchFamily="34" charset="-127"/>
                <a:cs typeface="Arial" charset="0"/>
              </a:endParaRPr>
            </a:p>
          </p:txBody>
        </p:sp>
        <p:sp>
          <p:nvSpPr>
            <p:cNvPr id="17463" name="직사각형 52"/>
            <p:cNvSpPr>
              <a:spLocks noChangeArrowheads="1"/>
            </p:cNvSpPr>
            <p:nvPr/>
          </p:nvSpPr>
          <p:spPr bwMode="auto">
            <a:xfrm>
              <a:off x="2829376" y="2666075"/>
              <a:ext cx="3024907" cy="1357322"/>
            </a:xfrm>
            <a:prstGeom prst="rect">
              <a:avLst/>
            </a:prstGeom>
            <a:noFill/>
            <a:ln w="19050" algn="ctr">
              <a:solidFill>
                <a:srgbClr val="C00000"/>
              </a:solidFill>
              <a:prstDash val="sysDash"/>
              <a:round/>
              <a:headEnd/>
              <a:tailEnd/>
            </a:ln>
          </p:spPr>
          <p:txBody>
            <a:bodyPr wrap="none"/>
            <a:lstStyle/>
            <a:p>
              <a:pPr latinLnBrk="1">
                <a:lnSpc>
                  <a:spcPct val="85000"/>
                </a:lnSpc>
                <a:spcBef>
                  <a:spcPct val="20000"/>
                </a:spcBef>
                <a:buFont typeface="Wingdings" pitchFamily="2" charset="2"/>
                <a:buChar char="§"/>
              </a:pPr>
              <a:endParaRPr kumimoji="1" lang="ko-KR" altLang="en-US" sz="1400" b="1" baseline="0">
                <a:ea typeface="Dotum" pitchFamily="34" charset="-127"/>
                <a:cs typeface="Arial" charset="0"/>
              </a:endParaRPr>
            </a:p>
          </p:txBody>
        </p:sp>
        <p:sp>
          <p:nvSpPr>
            <p:cNvPr id="54" name="타원 53"/>
            <p:cNvSpPr/>
            <p:nvPr/>
          </p:nvSpPr>
          <p:spPr bwMode="auto">
            <a:xfrm>
              <a:off x="3209831" y="2522746"/>
              <a:ext cx="285698" cy="286068"/>
            </a:xfrm>
            <a:prstGeom prst="ellipse">
              <a:avLst/>
            </a:prstGeom>
            <a:solidFill>
              <a:schemeClr val="bg1">
                <a:lumMod val="85000"/>
              </a:schemeClr>
            </a:solidFill>
            <a:ln w="9525" cap="flat" cmpd="sng" algn="ctr">
              <a:solidFill>
                <a:schemeClr val="bg1">
                  <a:lumMod val="75000"/>
                </a:schemeClr>
              </a:solidFill>
              <a:prstDash val="solid"/>
              <a:round/>
              <a:headEnd type="none" w="med" len="med"/>
              <a:tailEnd type="none" w="med" len="med"/>
            </a:ln>
            <a:effectLst/>
          </p:spPr>
          <p:txBody>
            <a:bodyPr wrap="none"/>
            <a:lstStyle>
              <a:defPPr>
                <a:defRPr lang="ko-KR"/>
              </a:defPPr>
              <a:lvl1pPr algn="l" rtl="0" fontAlgn="base" latinLnBrk="1">
                <a:spcBef>
                  <a:spcPct val="0"/>
                </a:spcBef>
                <a:spcAft>
                  <a:spcPct val="0"/>
                </a:spcAft>
                <a:defRPr kumimoji="1" sz="1200" b="1" kern="1200">
                  <a:solidFill>
                    <a:schemeClr val="tx1"/>
                  </a:solidFill>
                  <a:latin typeface="Arial" charset="0"/>
                  <a:ea typeface="굴림" charset="-127"/>
                  <a:cs typeface="+mn-cs"/>
                </a:defRPr>
              </a:lvl1pPr>
              <a:lvl2pPr marL="457200" algn="l" rtl="0" fontAlgn="base" latinLnBrk="1">
                <a:spcBef>
                  <a:spcPct val="0"/>
                </a:spcBef>
                <a:spcAft>
                  <a:spcPct val="0"/>
                </a:spcAft>
                <a:defRPr kumimoji="1" sz="1200" b="1" kern="1200">
                  <a:solidFill>
                    <a:schemeClr val="tx1"/>
                  </a:solidFill>
                  <a:latin typeface="Arial" charset="0"/>
                  <a:ea typeface="굴림" charset="-127"/>
                  <a:cs typeface="+mn-cs"/>
                </a:defRPr>
              </a:lvl2pPr>
              <a:lvl3pPr marL="914400" algn="l" rtl="0" fontAlgn="base" latinLnBrk="1">
                <a:spcBef>
                  <a:spcPct val="0"/>
                </a:spcBef>
                <a:spcAft>
                  <a:spcPct val="0"/>
                </a:spcAft>
                <a:defRPr kumimoji="1" sz="1200" b="1" kern="1200">
                  <a:solidFill>
                    <a:schemeClr val="tx1"/>
                  </a:solidFill>
                  <a:latin typeface="Arial" charset="0"/>
                  <a:ea typeface="굴림" charset="-127"/>
                  <a:cs typeface="+mn-cs"/>
                </a:defRPr>
              </a:lvl3pPr>
              <a:lvl4pPr marL="1371600" algn="l" rtl="0" fontAlgn="base" latinLnBrk="1">
                <a:spcBef>
                  <a:spcPct val="0"/>
                </a:spcBef>
                <a:spcAft>
                  <a:spcPct val="0"/>
                </a:spcAft>
                <a:defRPr kumimoji="1" sz="1200" b="1" kern="1200">
                  <a:solidFill>
                    <a:schemeClr val="tx1"/>
                  </a:solidFill>
                  <a:latin typeface="Arial" charset="0"/>
                  <a:ea typeface="굴림" charset="-127"/>
                  <a:cs typeface="+mn-cs"/>
                </a:defRPr>
              </a:lvl4pPr>
              <a:lvl5pPr marL="1828800" algn="l" rtl="0" fontAlgn="base" latinLnBrk="1">
                <a:spcBef>
                  <a:spcPct val="0"/>
                </a:spcBef>
                <a:spcAft>
                  <a:spcPct val="0"/>
                </a:spcAft>
                <a:defRPr kumimoji="1" sz="1200" b="1" kern="1200">
                  <a:solidFill>
                    <a:schemeClr val="tx1"/>
                  </a:solidFill>
                  <a:latin typeface="Arial" charset="0"/>
                  <a:ea typeface="굴림" charset="-127"/>
                  <a:cs typeface="+mn-cs"/>
                </a:defRPr>
              </a:lvl5pPr>
              <a:lvl6pPr marL="2286000" algn="l" defTabSz="914400" rtl="0" eaLnBrk="1" latinLnBrk="0" hangingPunct="1">
                <a:defRPr kumimoji="1" sz="1200" b="1" kern="1200">
                  <a:solidFill>
                    <a:schemeClr val="tx1"/>
                  </a:solidFill>
                  <a:latin typeface="Arial" charset="0"/>
                  <a:ea typeface="굴림" charset="-127"/>
                  <a:cs typeface="+mn-cs"/>
                </a:defRPr>
              </a:lvl6pPr>
              <a:lvl7pPr marL="2743200" algn="l" defTabSz="914400" rtl="0" eaLnBrk="1" latinLnBrk="0" hangingPunct="1">
                <a:defRPr kumimoji="1" sz="1200" b="1" kern="1200">
                  <a:solidFill>
                    <a:schemeClr val="tx1"/>
                  </a:solidFill>
                  <a:latin typeface="Arial" charset="0"/>
                  <a:ea typeface="굴림" charset="-127"/>
                  <a:cs typeface="+mn-cs"/>
                </a:defRPr>
              </a:lvl7pPr>
              <a:lvl8pPr marL="3200400" algn="l" defTabSz="914400" rtl="0" eaLnBrk="1" latinLnBrk="0" hangingPunct="1">
                <a:defRPr kumimoji="1" sz="1200" b="1" kern="1200">
                  <a:solidFill>
                    <a:schemeClr val="tx1"/>
                  </a:solidFill>
                  <a:latin typeface="Arial" charset="0"/>
                  <a:ea typeface="굴림" charset="-127"/>
                  <a:cs typeface="+mn-cs"/>
                </a:defRPr>
              </a:lvl8pPr>
              <a:lvl9pPr marL="3657600" algn="l" defTabSz="914400" rtl="0" eaLnBrk="1" latinLnBrk="0" hangingPunct="1">
                <a:defRPr kumimoji="1" sz="1200" b="1" kern="1200">
                  <a:solidFill>
                    <a:schemeClr val="tx1"/>
                  </a:solidFill>
                  <a:latin typeface="Arial" charset="0"/>
                  <a:ea typeface="굴림" charset="-127"/>
                  <a:cs typeface="+mn-cs"/>
                </a:defRPr>
              </a:lvl9pPr>
            </a:lstStyle>
            <a:p>
              <a:pPr algn="ctr">
                <a:lnSpc>
                  <a:spcPct val="85000"/>
                </a:lnSpc>
                <a:spcBef>
                  <a:spcPct val="20000"/>
                </a:spcBef>
                <a:defRPr/>
              </a:pPr>
              <a:r>
                <a:rPr lang="en-US" altLang="ko-KR" sz="1400" baseline="0" dirty="0" smtClean="0">
                  <a:latin typeface="Arial" pitchFamily="34" charset="0"/>
                  <a:ea typeface="돋움" pitchFamily="50" charset="-127"/>
                  <a:cs typeface="Arial" pitchFamily="34" charset="0"/>
                </a:rPr>
                <a:t>1</a:t>
              </a:r>
              <a:endParaRPr lang="ko-KR" altLang="en-US" sz="1400" baseline="0" dirty="0" smtClean="0">
                <a:latin typeface="Arial" pitchFamily="34" charset="0"/>
                <a:ea typeface="돋움" pitchFamily="50" charset="-127"/>
                <a:cs typeface="Arial" pitchFamily="34" charset="0"/>
              </a:endParaRPr>
            </a:p>
          </p:txBody>
        </p:sp>
        <p:sp>
          <p:nvSpPr>
            <p:cNvPr id="55" name="타원 54"/>
            <p:cNvSpPr/>
            <p:nvPr/>
          </p:nvSpPr>
          <p:spPr bwMode="auto">
            <a:xfrm>
              <a:off x="1567066" y="3880817"/>
              <a:ext cx="285698" cy="286068"/>
            </a:xfrm>
            <a:prstGeom prst="ellipse">
              <a:avLst/>
            </a:prstGeom>
            <a:solidFill>
              <a:schemeClr val="bg1">
                <a:lumMod val="85000"/>
              </a:schemeClr>
            </a:solidFill>
            <a:ln w="9525" cap="flat" cmpd="sng" algn="ctr">
              <a:solidFill>
                <a:schemeClr val="bg1">
                  <a:lumMod val="75000"/>
                </a:schemeClr>
              </a:solidFill>
              <a:prstDash val="solid"/>
              <a:round/>
              <a:headEnd type="none" w="med" len="med"/>
              <a:tailEnd type="none" w="med" len="med"/>
            </a:ln>
            <a:effectLst/>
          </p:spPr>
          <p:txBody>
            <a:bodyPr wrap="none"/>
            <a:lstStyle>
              <a:defPPr>
                <a:defRPr lang="ko-KR"/>
              </a:defPPr>
              <a:lvl1pPr algn="l" rtl="0" fontAlgn="base" latinLnBrk="1">
                <a:spcBef>
                  <a:spcPct val="0"/>
                </a:spcBef>
                <a:spcAft>
                  <a:spcPct val="0"/>
                </a:spcAft>
                <a:defRPr kumimoji="1" sz="1200" b="1" kern="1200">
                  <a:solidFill>
                    <a:schemeClr val="tx1"/>
                  </a:solidFill>
                  <a:latin typeface="Arial" charset="0"/>
                  <a:ea typeface="굴림" charset="-127"/>
                  <a:cs typeface="+mn-cs"/>
                </a:defRPr>
              </a:lvl1pPr>
              <a:lvl2pPr marL="457200" algn="l" rtl="0" fontAlgn="base" latinLnBrk="1">
                <a:spcBef>
                  <a:spcPct val="0"/>
                </a:spcBef>
                <a:spcAft>
                  <a:spcPct val="0"/>
                </a:spcAft>
                <a:defRPr kumimoji="1" sz="1200" b="1" kern="1200">
                  <a:solidFill>
                    <a:schemeClr val="tx1"/>
                  </a:solidFill>
                  <a:latin typeface="Arial" charset="0"/>
                  <a:ea typeface="굴림" charset="-127"/>
                  <a:cs typeface="+mn-cs"/>
                </a:defRPr>
              </a:lvl2pPr>
              <a:lvl3pPr marL="914400" algn="l" rtl="0" fontAlgn="base" latinLnBrk="1">
                <a:spcBef>
                  <a:spcPct val="0"/>
                </a:spcBef>
                <a:spcAft>
                  <a:spcPct val="0"/>
                </a:spcAft>
                <a:defRPr kumimoji="1" sz="1200" b="1" kern="1200">
                  <a:solidFill>
                    <a:schemeClr val="tx1"/>
                  </a:solidFill>
                  <a:latin typeface="Arial" charset="0"/>
                  <a:ea typeface="굴림" charset="-127"/>
                  <a:cs typeface="+mn-cs"/>
                </a:defRPr>
              </a:lvl3pPr>
              <a:lvl4pPr marL="1371600" algn="l" rtl="0" fontAlgn="base" latinLnBrk="1">
                <a:spcBef>
                  <a:spcPct val="0"/>
                </a:spcBef>
                <a:spcAft>
                  <a:spcPct val="0"/>
                </a:spcAft>
                <a:defRPr kumimoji="1" sz="1200" b="1" kern="1200">
                  <a:solidFill>
                    <a:schemeClr val="tx1"/>
                  </a:solidFill>
                  <a:latin typeface="Arial" charset="0"/>
                  <a:ea typeface="굴림" charset="-127"/>
                  <a:cs typeface="+mn-cs"/>
                </a:defRPr>
              </a:lvl4pPr>
              <a:lvl5pPr marL="1828800" algn="l" rtl="0" fontAlgn="base" latinLnBrk="1">
                <a:spcBef>
                  <a:spcPct val="0"/>
                </a:spcBef>
                <a:spcAft>
                  <a:spcPct val="0"/>
                </a:spcAft>
                <a:defRPr kumimoji="1" sz="1200" b="1" kern="1200">
                  <a:solidFill>
                    <a:schemeClr val="tx1"/>
                  </a:solidFill>
                  <a:latin typeface="Arial" charset="0"/>
                  <a:ea typeface="굴림" charset="-127"/>
                  <a:cs typeface="+mn-cs"/>
                </a:defRPr>
              </a:lvl5pPr>
              <a:lvl6pPr marL="2286000" algn="l" defTabSz="914400" rtl="0" eaLnBrk="1" latinLnBrk="0" hangingPunct="1">
                <a:defRPr kumimoji="1" sz="1200" b="1" kern="1200">
                  <a:solidFill>
                    <a:schemeClr val="tx1"/>
                  </a:solidFill>
                  <a:latin typeface="Arial" charset="0"/>
                  <a:ea typeface="굴림" charset="-127"/>
                  <a:cs typeface="+mn-cs"/>
                </a:defRPr>
              </a:lvl6pPr>
              <a:lvl7pPr marL="2743200" algn="l" defTabSz="914400" rtl="0" eaLnBrk="1" latinLnBrk="0" hangingPunct="1">
                <a:defRPr kumimoji="1" sz="1200" b="1" kern="1200">
                  <a:solidFill>
                    <a:schemeClr val="tx1"/>
                  </a:solidFill>
                  <a:latin typeface="Arial" charset="0"/>
                  <a:ea typeface="굴림" charset="-127"/>
                  <a:cs typeface="+mn-cs"/>
                </a:defRPr>
              </a:lvl7pPr>
              <a:lvl8pPr marL="3200400" algn="l" defTabSz="914400" rtl="0" eaLnBrk="1" latinLnBrk="0" hangingPunct="1">
                <a:defRPr kumimoji="1" sz="1200" b="1" kern="1200">
                  <a:solidFill>
                    <a:schemeClr val="tx1"/>
                  </a:solidFill>
                  <a:latin typeface="Arial" charset="0"/>
                  <a:ea typeface="굴림" charset="-127"/>
                  <a:cs typeface="+mn-cs"/>
                </a:defRPr>
              </a:lvl8pPr>
              <a:lvl9pPr marL="3657600" algn="l" defTabSz="914400" rtl="0" eaLnBrk="1" latinLnBrk="0" hangingPunct="1">
                <a:defRPr kumimoji="1" sz="1200" b="1" kern="1200">
                  <a:solidFill>
                    <a:schemeClr val="tx1"/>
                  </a:solidFill>
                  <a:latin typeface="Arial" charset="0"/>
                  <a:ea typeface="굴림" charset="-127"/>
                  <a:cs typeface="+mn-cs"/>
                </a:defRPr>
              </a:lvl9pPr>
            </a:lstStyle>
            <a:p>
              <a:pPr algn="ctr">
                <a:lnSpc>
                  <a:spcPct val="85000"/>
                </a:lnSpc>
                <a:spcBef>
                  <a:spcPct val="20000"/>
                </a:spcBef>
                <a:defRPr/>
              </a:pPr>
              <a:r>
                <a:rPr lang="en-US" altLang="ko-KR" sz="1400" baseline="0" dirty="0" smtClean="0">
                  <a:latin typeface="Arial" pitchFamily="34" charset="0"/>
                  <a:ea typeface="돋움" pitchFamily="50" charset="-127"/>
                  <a:cs typeface="Arial" pitchFamily="34" charset="0"/>
                </a:rPr>
                <a:t>2</a:t>
              </a:r>
              <a:endParaRPr lang="ko-KR" altLang="en-US" sz="1400" baseline="0" dirty="0" smtClean="0">
                <a:latin typeface="Arial" pitchFamily="34" charset="0"/>
                <a:ea typeface="돋움" pitchFamily="50" charset="-127"/>
                <a:cs typeface="Arial" pitchFamily="34" charset="0"/>
              </a:endParaRPr>
            </a:p>
          </p:txBody>
        </p:sp>
      </p:grpSp>
      <p:sp>
        <p:nvSpPr>
          <p:cNvPr id="57" name="직사각형 56">
            <a:hlinkClick r:id="" action="ppaction://noaction" highlightClick="1"/>
          </p:cNvPr>
          <p:cNvSpPr>
            <a:spLocks noChangeArrowheads="1"/>
          </p:cNvSpPr>
          <p:nvPr/>
        </p:nvSpPr>
        <p:spPr bwMode="auto">
          <a:xfrm>
            <a:off x="179388" y="5294313"/>
            <a:ext cx="1571625" cy="214312"/>
          </a:xfrm>
          <a:prstGeom prst="rect">
            <a:avLst/>
          </a:prstGeom>
          <a:solidFill>
            <a:schemeClr val="bg1">
              <a:lumMod val="85000"/>
            </a:schemeClr>
          </a:solidFill>
          <a:ln w="9525" algn="ctr">
            <a:solidFill>
              <a:schemeClr val="tx1"/>
            </a:solidFill>
            <a:round/>
            <a:headEnd/>
            <a:tailEnd/>
          </a:ln>
        </p:spPr>
        <p:txBody>
          <a:bodyPr wrap="none"/>
          <a:lstStyle/>
          <a:p>
            <a:pPr algn="ctr" latinLnBrk="1">
              <a:lnSpc>
                <a:spcPct val="85000"/>
              </a:lnSpc>
              <a:spcBef>
                <a:spcPct val="20000"/>
              </a:spcBef>
              <a:buFont typeface="Wingdings" pitchFamily="2" charset="2"/>
              <a:buNone/>
              <a:defRPr/>
            </a:pPr>
            <a:r>
              <a:rPr kumimoji="1" lang="en-US" altLang="ko-KR" sz="1100" b="1" baseline="0" dirty="0" err="1" smtClean="0">
                <a:ea typeface="Dotum" pitchFamily="34" charset="-127"/>
                <a:cs typeface="Arial" charset="0"/>
              </a:rPr>
              <a:t>Ez</a:t>
            </a:r>
            <a:r>
              <a:rPr kumimoji="1" lang="en-US" altLang="ko-KR" sz="1100" b="1" baseline="0" dirty="0" smtClean="0">
                <a:ea typeface="Dotum" pitchFamily="34" charset="-127"/>
                <a:cs typeface="Arial" charset="0"/>
              </a:rPr>
              <a:t> Download screen</a:t>
            </a:r>
            <a:endParaRPr kumimoji="1" lang="ko-KR" altLang="en-US" sz="1100" b="1" baseline="0" dirty="0">
              <a:ea typeface="Dotum" pitchFamily="34" charset="-127"/>
              <a:cs typeface="Arial" charset="0"/>
            </a:endParaRPr>
          </a:p>
        </p:txBody>
      </p:sp>
      <p:sp>
        <p:nvSpPr>
          <p:cNvPr id="58" name="직사각형 57">
            <a:hlinkClick r:id="" action="ppaction://noaction" highlightClick="1"/>
          </p:cNvPr>
          <p:cNvSpPr>
            <a:spLocks noChangeArrowheads="1"/>
          </p:cNvSpPr>
          <p:nvPr/>
        </p:nvSpPr>
        <p:spPr bwMode="auto">
          <a:xfrm>
            <a:off x="12700" y="4437063"/>
            <a:ext cx="1738313" cy="214312"/>
          </a:xfrm>
          <a:prstGeom prst="rect">
            <a:avLst/>
          </a:prstGeom>
          <a:solidFill>
            <a:schemeClr val="bg1">
              <a:lumMod val="85000"/>
            </a:schemeClr>
          </a:solidFill>
          <a:ln w="9525" algn="ctr">
            <a:solidFill>
              <a:schemeClr val="tx1"/>
            </a:solidFill>
            <a:round/>
            <a:headEnd/>
            <a:tailEnd/>
          </a:ln>
        </p:spPr>
        <p:txBody>
          <a:bodyPr wrap="none"/>
          <a:lstStyle/>
          <a:p>
            <a:pPr algn="ctr" latinLnBrk="1">
              <a:lnSpc>
                <a:spcPct val="85000"/>
              </a:lnSpc>
              <a:spcBef>
                <a:spcPct val="20000"/>
              </a:spcBef>
              <a:buFont typeface="Wingdings" pitchFamily="2" charset="2"/>
              <a:buNone/>
              <a:defRPr/>
            </a:pPr>
            <a:r>
              <a:rPr kumimoji="1" lang="en-US" altLang="ko-KR" sz="1100" b="1" baseline="0" dirty="0">
                <a:ea typeface="Dotum" pitchFamily="34" charset="-127"/>
                <a:cs typeface="Arial" charset="0"/>
              </a:rPr>
              <a:t> Press 7777777 on remote</a:t>
            </a:r>
            <a:endParaRPr kumimoji="1" lang="ko-KR" altLang="en-US" sz="1100" b="1" baseline="0" dirty="0">
              <a:ea typeface="Dotum" pitchFamily="34" charset="-127"/>
              <a:cs typeface="Arial" charset="0"/>
            </a:endParaRPr>
          </a:p>
        </p:txBody>
      </p:sp>
      <p:sp>
        <p:nvSpPr>
          <p:cNvPr id="59" name="직사각형 58">
            <a:hlinkClick r:id="" action="ppaction://noaction" highlightClick="1"/>
          </p:cNvPr>
          <p:cNvSpPr>
            <a:spLocks noChangeArrowheads="1"/>
          </p:cNvSpPr>
          <p:nvPr/>
        </p:nvSpPr>
        <p:spPr bwMode="auto">
          <a:xfrm>
            <a:off x="179388" y="4865688"/>
            <a:ext cx="1571625" cy="214312"/>
          </a:xfrm>
          <a:prstGeom prst="rect">
            <a:avLst/>
          </a:prstGeom>
          <a:solidFill>
            <a:schemeClr val="bg1">
              <a:lumMod val="85000"/>
            </a:schemeClr>
          </a:solidFill>
          <a:ln w="9525" algn="ctr">
            <a:solidFill>
              <a:schemeClr val="tx1"/>
            </a:solidFill>
            <a:round/>
            <a:headEnd/>
            <a:tailEnd/>
          </a:ln>
        </p:spPr>
        <p:txBody>
          <a:bodyPr wrap="none"/>
          <a:lstStyle/>
          <a:p>
            <a:pPr algn="ctr" latinLnBrk="1">
              <a:lnSpc>
                <a:spcPct val="85000"/>
              </a:lnSpc>
              <a:spcBef>
                <a:spcPct val="20000"/>
              </a:spcBef>
              <a:buFont typeface="Wingdings" pitchFamily="2" charset="2"/>
              <a:buNone/>
              <a:defRPr/>
            </a:pPr>
            <a:r>
              <a:rPr kumimoji="1" lang="en-US" altLang="ko-KR" sz="1100" b="1" baseline="0" dirty="0">
                <a:ea typeface="Dotum" pitchFamily="34" charset="-127"/>
                <a:cs typeface="Arial" charset="0"/>
              </a:rPr>
              <a:t>TV </a:t>
            </a:r>
            <a:r>
              <a:rPr kumimoji="1" lang="en-US" altLang="ko-KR" sz="1100" b="1" baseline="0" dirty="0" smtClean="0">
                <a:ea typeface="Dotum" pitchFamily="34" charset="-127"/>
                <a:cs typeface="Arial" charset="0"/>
              </a:rPr>
              <a:t>Manager</a:t>
            </a:r>
            <a:endParaRPr kumimoji="1" lang="ko-KR" altLang="en-US" sz="1100" b="1" baseline="0" dirty="0">
              <a:ea typeface="Dotum" pitchFamily="34" charset="-127"/>
              <a:cs typeface="Arial" charset="0"/>
            </a:endParaRPr>
          </a:p>
        </p:txBody>
      </p:sp>
      <p:sp>
        <p:nvSpPr>
          <p:cNvPr id="73" name="직사각형 72">
            <a:hlinkClick r:id="" action="ppaction://noaction" highlightClick="1"/>
          </p:cNvPr>
          <p:cNvSpPr>
            <a:spLocks noChangeArrowheads="1"/>
          </p:cNvSpPr>
          <p:nvPr/>
        </p:nvSpPr>
        <p:spPr bwMode="auto">
          <a:xfrm>
            <a:off x="77788" y="3357563"/>
            <a:ext cx="971550" cy="358775"/>
          </a:xfrm>
          <a:prstGeom prst="rect">
            <a:avLst/>
          </a:prstGeom>
          <a:solidFill>
            <a:schemeClr val="bg1">
              <a:lumMod val="85000"/>
            </a:schemeClr>
          </a:solidFill>
          <a:ln w="9525" algn="ctr">
            <a:solidFill>
              <a:schemeClr val="tx1"/>
            </a:solidFill>
            <a:round/>
            <a:headEnd/>
            <a:tailEnd/>
          </a:ln>
        </p:spPr>
        <p:txBody>
          <a:bodyPr wrap="none"/>
          <a:lstStyle/>
          <a:p>
            <a:pPr algn="ctr" latinLnBrk="1">
              <a:lnSpc>
                <a:spcPct val="85000"/>
              </a:lnSpc>
              <a:spcBef>
                <a:spcPct val="20000"/>
              </a:spcBef>
              <a:buFont typeface="Wingdings" pitchFamily="2" charset="2"/>
              <a:buNone/>
              <a:defRPr/>
            </a:pPr>
            <a:r>
              <a:rPr kumimoji="1" lang="en-US" altLang="ko-KR" sz="1100" b="1" baseline="0" dirty="0">
                <a:ea typeface="Dotum" pitchFamily="34" charset="-127"/>
                <a:cs typeface="Arial" charset="0"/>
              </a:rPr>
              <a:t> General</a:t>
            </a:r>
          </a:p>
          <a:p>
            <a:pPr algn="ctr" latinLnBrk="1">
              <a:lnSpc>
                <a:spcPct val="85000"/>
              </a:lnSpc>
              <a:spcBef>
                <a:spcPct val="20000"/>
              </a:spcBef>
              <a:buFont typeface="Wingdings" pitchFamily="2" charset="2"/>
              <a:buNone/>
              <a:defRPr/>
            </a:pPr>
            <a:r>
              <a:rPr kumimoji="1" lang="en-US" altLang="ko-KR" sz="1100" b="1" baseline="0" dirty="0">
                <a:ea typeface="Dotum" pitchFamily="34" charset="-127"/>
                <a:cs typeface="Arial" charset="0"/>
              </a:rPr>
              <a:t>(setup menus)</a:t>
            </a:r>
            <a:endParaRPr kumimoji="1" lang="ko-KR" altLang="en-US" sz="1100" b="1" baseline="0" dirty="0">
              <a:ea typeface="Dotum" pitchFamily="34" charset="-127"/>
              <a:cs typeface="Arial" charset="0"/>
            </a:endParaRPr>
          </a:p>
        </p:txBody>
      </p:sp>
      <p:sp>
        <p:nvSpPr>
          <p:cNvPr id="74" name="직사각형 73">
            <a:hlinkClick r:id="" action="ppaction://noaction" highlightClick="1"/>
          </p:cNvPr>
          <p:cNvSpPr>
            <a:spLocks noChangeArrowheads="1"/>
          </p:cNvSpPr>
          <p:nvPr/>
        </p:nvSpPr>
        <p:spPr bwMode="auto">
          <a:xfrm>
            <a:off x="1190625" y="3357563"/>
            <a:ext cx="1277938" cy="358775"/>
          </a:xfrm>
          <a:prstGeom prst="rect">
            <a:avLst/>
          </a:prstGeom>
          <a:solidFill>
            <a:schemeClr val="bg1">
              <a:lumMod val="85000"/>
            </a:schemeClr>
          </a:solidFill>
          <a:ln w="9525" algn="ctr">
            <a:solidFill>
              <a:schemeClr val="tx1"/>
            </a:solidFill>
            <a:round/>
            <a:headEnd/>
            <a:tailEnd/>
          </a:ln>
        </p:spPr>
        <p:txBody>
          <a:bodyPr wrap="none"/>
          <a:lstStyle/>
          <a:p>
            <a:pPr algn="ctr" latinLnBrk="1">
              <a:lnSpc>
                <a:spcPct val="85000"/>
              </a:lnSpc>
              <a:spcBef>
                <a:spcPct val="20000"/>
              </a:spcBef>
              <a:buFont typeface="Wingdings" pitchFamily="2" charset="2"/>
              <a:buNone/>
              <a:defRPr/>
            </a:pPr>
            <a:r>
              <a:rPr kumimoji="1" lang="en-US" altLang="ko-KR" sz="1100" b="1" baseline="0">
                <a:ea typeface="Dotum" pitchFamily="34" charset="-127"/>
                <a:cs typeface="Arial" charset="0"/>
              </a:rPr>
              <a:t> Safety</a:t>
            </a:r>
          </a:p>
          <a:p>
            <a:pPr algn="ctr" latinLnBrk="1">
              <a:lnSpc>
                <a:spcPct val="85000"/>
              </a:lnSpc>
              <a:spcBef>
                <a:spcPct val="20000"/>
              </a:spcBef>
              <a:buFont typeface="Wingdings" pitchFamily="2" charset="2"/>
              <a:buNone/>
              <a:defRPr/>
            </a:pPr>
            <a:r>
              <a:rPr kumimoji="1" lang="en-US" altLang="ko-KR" sz="1100" b="1" baseline="0">
                <a:ea typeface="Dotum" pitchFamily="34" charset="-127"/>
                <a:cs typeface="Arial" charset="0"/>
              </a:rPr>
              <a:t>(Function Menu)</a:t>
            </a:r>
            <a:endParaRPr kumimoji="1" lang="ko-KR" altLang="en-US" sz="1100" b="1" baseline="0">
              <a:ea typeface="Dotum" pitchFamily="34" charset="-127"/>
              <a:cs typeface="Arial" charset="0"/>
            </a:endParaRPr>
          </a:p>
        </p:txBody>
      </p:sp>
      <p:sp>
        <p:nvSpPr>
          <p:cNvPr id="1741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cxnSp>
        <p:nvCxnSpPr>
          <p:cNvPr id="80" name="직선 화살표 연결선 79"/>
          <p:cNvCxnSpPr>
            <a:stCxn id="73" idx="2"/>
            <a:endCxn id="58" idx="0"/>
          </p:cNvCxnSpPr>
          <p:nvPr/>
        </p:nvCxnSpPr>
        <p:spPr>
          <a:xfrm>
            <a:off x="563563" y="3716338"/>
            <a:ext cx="318294" cy="7207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직선 화살표 연결선 81"/>
          <p:cNvCxnSpPr>
            <a:stCxn id="74" idx="2"/>
            <a:endCxn id="58" idx="0"/>
          </p:cNvCxnSpPr>
          <p:nvPr/>
        </p:nvCxnSpPr>
        <p:spPr>
          <a:xfrm flipH="1">
            <a:off x="881857" y="3716338"/>
            <a:ext cx="947737" cy="7207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직선 연결선 92"/>
          <p:cNvCxnSpPr/>
          <p:nvPr/>
        </p:nvCxnSpPr>
        <p:spPr>
          <a:xfrm flipV="1">
            <a:off x="5292725" y="3789363"/>
            <a:ext cx="863600" cy="7191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직선 연결선 94"/>
          <p:cNvCxnSpPr/>
          <p:nvPr/>
        </p:nvCxnSpPr>
        <p:spPr>
          <a:xfrm>
            <a:off x="5292725" y="5084763"/>
            <a:ext cx="863600" cy="288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Title 5"/>
          <p:cNvSpPr>
            <a:spLocks noGrp="1"/>
          </p:cNvSpPr>
          <p:nvPr/>
        </p:nvSpPr>
        <p:spPr>
          <a:xfrm>
            <a:off x="12700" y="44450"/>
            <a:ext cx="8015288" cy="428625"/>
          </a:xfrm>
          <a:prstGeom prst="rect">
            <a:avLst/>
          </a:prstGeom>
        </p:spPr>
        <p:txBody>
          <a:bodyPr anchor="ctr">
            <a:normAutofit fontScale="97500" lnSpcReduction="100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fontAlgn="auto">
              <a:spcAft>
                <a:spcPts val="0"/>
              </a:spcAft>
              <a:defRPr/>
            </a:pPr>
            <a:r>
              <a:rPr lang="en-US" altLang="ko-KR" sz="2400" baseline="0" dirty="0" smtClean="0">
                <a:latin typeface="Arial" charset="0"/>
              </a:rPr>
              <a:t>Overall Flowchart</a:t>
            </a:r>
            <a:endParaRPr lang="en-US" sz="2400" baseline="0" dirty="0"/>
          </a:p>
        </p:txBody>
      </p:sp>
      <p:pic>
        <p:nvPicPr>
          <p:cNvPr id="61" name="그림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3062" y="3777990"/>
            <a:ext cx="3009536" cy="1692864"/>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9671868" cy="428625"/>
          </a:xfrm>
          <a:prstGeom prst="rect">
            <a:avLst/>
          </a:prstGeom>
        </p:spPr>
        <p:txBody>
          <a:bodyPr anchor="ctr">
            <a:normAutofit fontScale="75000" lnSpcReduction="200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(Icon Download – Hotel Icon on Portal/Website Shortcut/Input Shortcut)</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661248"/>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6" name="AutoShape 53"/>
          <p:cNvSpPr>
            <a:spLocks noChangeArrowheads="1"/>
          </p:cNvSpPr>
          <p:nvPr/>
        </p:nvSpPr>
        <p:spPr bwMode="auto">
          <a:xfrm>
            <a:off x="193661" y="5809681"/>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17" name="TextBox 16"/>
          <p:cNvSpPr txBox="1"/>
          <p:nvPr/>
        </p:nvSpPr>
        <p:spPr>
          <a:xfrm>
            <a:off x="880722" y="4678050"/>
            <a:ext cx="5080663" cy="577081"/>
          </a:xfrm>
          <a:prstGeom prst="rect">
            <a:avLst/>
          </a:prstGeom>
          <a:noFill/>
        </p:spPr>
        <p:txBody>
          <a:bodyPr wrap="square" rtlCol="0">
            <a:spAutoFit/>
          </a:bodyPr>
          <a:lstStyle/>
          <a:p>
            <a:pPr marL="228600" indent="-228600">
              <a:buAutoNum type="arabicPeriod"/>
            </a:pPr>
            <a:r>
              <a:rPr lang="en-US" altLang="ko-KR" sz="1050" b="1" baseline="0" dirty="0" smtClean="0"/>
              <a:t>Image area: </a:t>
            </a:r>
            <a:r>
              <a:rPr lang="en-US" altLang="ko-KR" sz="1050" b="1" baseline="0" dirty="0"/>
              <a:t>S</a:t>
            </a:r>
            <a:r>
              <a:rPr lang="en-US" altLang="ko-KR" sz="1050" b="1" baseline="0" dirty="0" smtClean="0"/>
              <a:t>how </a:t>
            </a:r>
            <a:r>
              <a:rPr lang="en-US" altLang="ko-KR" sz="1050" b="1" baseline="0" dirty="0"/>
              <a:t>images in USB </a:t>
            </a:r>
            <a:r>
              <a:rPr lang="en-US" altLang="ko-KR" sz="1050" b="1" baseline="0" dirty="0" smtClean="0"/>
              <a:t>device \LG_DTV </a:t>
            </a:r>
            <a:r>
              <a:rPr lang="en-US" altLang="ko-KR" sz="1050" b="1" baseline="0" dirty="0"/>
              <a:t>or </a:t>
            </a:r>
            <a:r>
              <a:rPr lang="en-US" altLang="ko-KR" sz="1050" b="1" baseline="0" dirty="0" smtClean="0"/>
              <a:t>\</a:t>
            </a:r>
            <a:r>
              <a:rPr lang="en-US" altLang="ko-KR" sz="1050" b="1" baseline="0" dirty="0" err="1" smtClean="0"/>
              <a:t>lg_dtv</a:t>
            </a:r>
            <a:r>
              <a:rPr lang="en-US" altLang="ko-KR" sz="1050" b="1" baseline="0" dirty="0" smtClean="0"/>
              <a:t> folder. User can select only one image to use as icon. </a:t>
            </a:r>
          </a:p>
          <a:p>
            <a:pPr marL="228600" indent="-228600">
              <a:buAutoNum type="arabicPeriod"/>
            </a:pPr>
            <a:r>
              <a:rPr lang="en-US" altLang="ko-KR" sz="1050" b="1" baseline="0" dirty="0" smtClean="0">
                <a:ea typeface="GulimChe" pitchFamily="49" charset="-127"/>
              </a:rPr>
              <a:t>Default focus: Hotel Icon on Portal</a:t>
            </a:r>
            <a:endParaRPr lang="ko-KR" altLang="en-US" sz="1050" b="1" baseline="0" dirty="0"/>
          </a:p>
        </p:txBody>
      </p:sp>
      <p:sp>
        <p:nvSpPr>
          <p:cNvPr id="20" name="Rectangle 82"/>
          <p:cNvSpPr>
            <a:spLocks noChangeArrowheads="1"/>
          </p:cNvSpPr>
          <p:nvPr/>
        </p:nvSpPr>
        <p:spPr bwMode="auto">
          <a:xfrm>
            <a:off x="6314426" y="2883560"/>
            <a:ext cx="2809875" cy="2462855"/>
          </a:xfrm>
          <a:prstGeom prst="rect">
            <a:avLst/>
          </a:prstGeom>
          <a:noFill/>
          <a:ln w="9525" algn="ctr">
            <a:noFill/>
            <a:miter lim="800000"/>
            <a:headEnd/>
            <a:tailEnd/>
          </a:ln>
        </p:spPr>
        <p:txBody>
          <a:bodyPr lIns="92075" tIns="46038" rIns="92075" bIns="46038">
            <a:spAutoFit/>
          </a:bodyPr>
          <a:lstStyle/>
          <a:p>
            <a:pPr marL="182880" indent="-182880" defTabSz="762000" latinLnBrk="1">
              <a:buFontTx/>
              <a:buAutoNum type="arabicPeriod"/>
            </a:pPr>
            <a:r>
              <a:rPr kumimoji="1" lang="en-US" altLang="ko-KR" sz="1100" b="1" baseline="0" dirty="0">
                <a:ea typeface="GulimChe" pitchFamily="49" charset="-127"/>
              </a:rPr>
              <a:t>If there are no </a:t>
            </a:r>
            <a:r>
              <a:rPr lang="en-US" altLang="ko-KR" sz="1100" b="1" baseline="0" dirty="0"/>
              <a:t>i</a:t>
            </a:r>
            <a:r>
              <a:rPr lang="en-US" altLang="ko-KR" sz="1100" b="1" baseline="0" dirty="0" smtClean="0"/>
              <a:t>con</a:t>
            </a:r>
            <a:r>
              <a:rPr lang="en-US" altLang="ko-KR" sz="1100" baseline="0" dirty="0" smtClean="0"/>
              <a:t> </a:t>
            </a:r>
            <a:r>
              <a:rPr kumimoji="1" lang="en-US" altLang="ko-KR" sz="1100" b="1" baseline="0" dirty="0">
                <a:ea typeface="GulimChe" pitchFamily="49" charset="-127"/>
              </a:rPr>
              <a:t>image files, the screen will show: “No media files on selected </a:t>
            </a:r>
            <a:r>
              <a:rPr kumimoji="1" lang="en-US" altLang="ko-KR" sz="1100" b="1" baseline="0" dirty="0" smtClean="0">
                <a:ea typeface="GulimChe" pitchFamily="49" charset="-127"/>
              </a:rPr>
              <a:t>USB device</a:t>
            </a:r>
            <a:r>
              <a:rPr kumimoji="1" lang="en-US" altLang="ko-KR" sz="1100" b="1" baseline="0" dirty="0">
                <a:ea typeface="GulimChe" pitchFamily="49" charset="-127"/>
              </a:rPr>
              <a:t>.”</a:t>
            </a:r>
          </a:p>
          <a:p>
            <a:pPr marL="228600" indent="-228600" defTabSz="762000" latinLnBrk="1">
              <a:buFontTx/>
              <a:buAutoNum type="arabicPeriod"/>
            </a:pPr>
            <a:r>
              <a:rPr lang="en-US" altLang="ko-KR" sz="1100" b="1" baseline="0" dirty="0" smtClean="0"/>
              <a:t>Icon Image </a:t>
            </a:r>
            <a:r>
              <a:rPr kumimoji="1" lang="en-US" altLang="ko-KR" sz="1100" b="1" baseline="0" dirty="0">
                <a:ea typeface="GulimChe" pitchFamily="49" charset="-127"/>
              </a:rPr>
              <a:t>update function supports only JPG</a:t>
            </a:r>
            <a:r>
              <a:rPr kumimoji="1" lang="en-US" altLang="ko-KR" sz="1100" b="1" baseline="0" dirty="0" smtClean="0">
                <a:ea typeface="GulimChe" pitchFamily="49" charset="-127"/>
              </a:rPr>
              <a:t>, JPEG</a:t>
            </a:r>
            <a:r>
              <a:rPr kumimoji="1" lang="en-US" altLang="ko-KR" sz="1100" b="1" baseline="0" dirty="0">
                <a:ea typeface="GulimChe" pitchFamily="49" charset="-127"/>
              </a:rPr>
              <a:t>, PNG format file of less than 10 MB file size.</a:t>
            </a:r>
          </a:p>
          <a:p>
            <a:pPr marL="182880" indent="-182880" defTabSz="762000" latinLnBrk="1">
              <a:buFontTx/>
              <a:buAutoNum type="arabicPeriod"/>
            </a:pPr>
            <a:r>
              <a:rPr lang="en-US" altLang="ko-KR" sz="1100" b="1" baseline="0" dirty="0"/>
              <a:t>Max resolution of </a:t>
            </a:r>
            <a:r>
              <a:rPr kumimoji="1" lang="en-US" altLang="ko-KR" sz="1100" b="1" baseline="0" dirty="0">
                <a:ea typeface="GulimChe" pitchFamily="49" charset="-127"/>
              </a:rPr>
              <a:t>background </a:t>
            </a:r>
            <a:r>
              <a:rPr lang="en-US" altLang="ko-KR" sz="1100" b="1" baseline="0" dirty="0"/>
              <a:t>image: UHD → </a:t>
            </a:r>
            <a:r>
              <a:rPr lang="en-US" altLang="ko-KR" sz="1100" b="1" baseline="0" dirty="0" smtClean="0"/>
              <a:t>3840 x 2160</a:t>
            </a:r>
            <a:r>
              <a:rPr lang="en-US" altLang="ko-KR" sz="1100" b="1" baseline="0" dirty="0"/>
              <a:t>, Full HD → 1920 x 1080, HD → 1360 x 768</a:t>
            </a:r>
            <a:r>
              <a:rPr kumimoji="1" lang="en-US" altLang="ko-KR" sz="1100" b="1" baseline="0" dirty="0">
                <a:ea typeface="GulimChe" pitchFamily="49" charset="-127"/>
              </a:rPr>
              <a:t> (typical - this may vary by TV).</a:t>
            </a:r>
          </a:p>
          <a:p>
            <a:pPr marL="182880" indent="-182880" defTabSz="762000" latinLnBrk="1">
              <a:buFontTx/>
              <a:buAutoNum type="arabicPeriod"/>
            </a:pPr>
            <a:r>
              <a:rPr lang="en-US" altLang="ko-KR" sz="1100" b="1" baseline="0" dirty="0"/>
              <a:t>Min resolution </a:t>
            </a:r>
            <a:r>
              <a:rPr lang="en-US" altLang="ko-KR" sz="1100" b="1" baseline="0" dirty="0" smtClean="0"/>
              <a:t>of image</a:t>
            </a:r>
            <a:r>
              <a:rPr lang="en-US" altLang="ko-KR" sz="1100" b="1" baseline="0" dirty="0"/>
              <a:t>: 64 x 64.</a:t>
            </a:r>
          </a:p>
          <a:p>
            <a:pPr marL="182880" indent="-182880" defTabSz="762000" latinLnBrk="1">
              <a:buFontTx/>
              <a:buAutoNum type="arabicPeriod"/>
            </a:pPr>
            <a:r>
              <a:rPr lang="en-US" altLang="ko-KR" sz="1100" b="1" baseline="0" dirty="0" smtClean="0"/>
              <a:t>If </a:t>
            </a:r>
            <a:r>
              <a:rPr lang="en-US" altLang="ko-KR" sz="1100" b="1" baseline="0" dirty="0"/>
              <a:t>you </a:t>
            </a:r>
            <a:r>
              <a:rPr lang="en-US" altLang="ko-KR" sz="1100" b="1" baseline="0" dirty="0" smtClean="0"/>
              <a:t>update </a:t>
            </a:r>
            <a:r>
              <a:rPr lang="en-US" altLang="ko-KR" sz="1100" b="1" baseline="0" dirty="0"/>
              <a:t>the images, original images will be removed.</a:t>
            </a:r>
          </a:p>
        </p:txBody>
      </p:sp>
      <p:sp>
        <p:nvSpPr>
          <p:cNvPr id="23" name="TextBox 47"/>
          <p:cNvSpPr txBox="1">
            <a:spLocks noChangeArrowheads="1"/>
          </p:cNvSpPr>
          <p:nvPr/>
        </p:nvSpPr>
        <p:spPr bwMode="auto">
          <a:xfrm>
            <a:off x="6369541" y="2381581"/>
            <a:ext cx="2643664" cy="430887"/>
          </a:xfrm>
          <a:prstGeom prst="rect">
            <a:avLst/>
          </a:prstGeom>
          <a:noFill/>
          <a:ln w="38100">
            <a:solidFill>
              <a:srgbClr val="FF0000"/>
            </a:solidFill>
            <a:miter lim="800000"/>
            <a:headEnd/>
            <a:tailEnd/>
          </a:ln>
        </p:spPr>
        <p:txBody>
          <a:bodyPr wrap="square">
            <a:spAutoFit/>
          </a:bodyPr>
          <a:lstStyle/>
          <a:p>
            <a:pPr marL="91440" latinLnBrk="1"/>
            <a:r>
              <a:rPr kumimoji="1" lang="en-US" altLang="ko-KR" sz="1100" b="1" baseline="0" dirty="0" smtClean="0">
                <a:ea typeface="Dotum" pitchFamily="34" charset="-127"/>
                <a:cs typeface="Arial" charset="0"/>
              </a:rPr>
              <a:t>When you select image, image is checked.</a:t>
            </a:r>
            <a:endParaRPr kumimoji="1" lang="en-US" altLang="ko-KR" sz="1100" b="1" baseline="0" dirty="0">
              <a:solidFill>
                <a:srgbClr val="FF0000"/>
              </a:solidFill>
              <a:ea typeface="Dotum" pitchFamily="34" charset="-127"/>
              <a:cs typeface="Arial" charset="0"/>
            </a:endParaRPr>
          </a:p>
        </p:txBody>
      </p:sp>
      <p:cxnSp>
        <p:nvCxnSpPr>
          <p:cNvPr id="27" name="Shape 33"/>
          <p:cNvCxnSpPr>
            <a:endCxn id="23" idx="3"/>
          </p:cNvCxnSpPr>
          <p:nvPr/>
        </p:nvCxnSpPr>
        <p:spPr>
          <a:xfrm flipH="1">
            <a:off x="9013205" y="1448508"/>
            <a:ext cx="20329" cy="1148517"/>
          </a:xfrm>
          <a:prstGeom prst="bentConnector3">
            <a:avLst>
              <a:gd name="adj1" fmla="val -112450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91855" y="5786680"/>
            <a:ext cx="5204451" cy="577081"/>
          </a:xfrm>
          <a:prstGeom prst="rect">
            <a:avLst/>
          </a:prstGeom>
          <a:noFill/>
        </p:spPr>
        <p:txBody>
          <a:bodyPr wrap="square" rtlCol="0">
            <a:spAutoFit/>
          </a:bodyPr>
          <a:lstStyle/>
          <a:p>
            <a:pPr marL="182880" indent="-182880"/>
            <a:r>
              <a:rPr lang="en-US" altLang="ko-KR" sz="1050" b="1" baseline="0" dirty="0"/>
              <a:t>1</a:t>
            </a:r>
            <a:r>
              <a:rPr lang="en-US" altLang="ko-KR" sz="1050" b="1" baseline="0" dirty="0" smtClean="0"/>
              <a:t>.	Right Key: Move </a:t>
            </a:r>
            <a:r>
              <a:rPr lang="en-US" altLang="ko-KR" sz="1050" b="1" baseline="0" dirty="0"/>
              <a:t>to image </a:t>
            </a:r>
            <a:r>
              <a:rPr lang="en-US" altLang="ko-KR" sz="1050" b="1" baseline="0" dirty="0" smtClean="0"/>
              <a:t>area.</a:t>
            </a:r>
            <a:endParaRPr lang="en-US" altLang="ko-KR" sz="1050" b="1" baseline="0" dirty="0"/>
          </a:p>
          <a:p>
            <a:pPr marL="182880" indent="-182880"/>
            <a:r>
              <a:rPr lang="en-US" altLang="ko-KR" sz="1050" b="1" baseline="0" dirty="0" smtClean="0"/>
              <a:t>2.	Image area: Use the arrow keys to navigate between images. Press OK (Enter) on the remote to select an image. </a:t>
            </a:r>
            <a:endParaRPr lang="en-US" altLang="ko-KR" sz="1050" b="1" baseline="0" dirty="0"/>
          </a:p>
        </p:txBody>
      </p:sp>
      <p:sp>
        <p:nvSpPr>
          <p:cNvPr id="22" name="AutoShape 53"/>
          <p:cNvSpPr>
            <a:spLocks noChangeArrowheads="1"/>
          </p:cNvSpPr>
          <p:nvPr/>
        </p:nvSpPr>
        <p:spPr bwMode="auto">
          <a:xfrm>
            <a:off x="219849" y="4732756"/>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800" b="1" baseline="0" dirty="0" smtClean="0">
                <a:ea typeface="GulimChe" pitchFamily="49" charset="-127"/>
              </a:rPr>
              <a:t>Screen </a:t>
            </a:r>
          </a:p>
          <a:p>
            <a:pPr algn="ctr" defTabSz="762000" latinLnBrk="1"/>
            <a:r>
              <a:rPr lang="en-US" altLang="ko-KR" sz="800" b="1" baseline="0" dirty="0" smtClean="0">
                <a:ea typeface="GulimChe" pitchFamily="49" charset="-127"/>
              </a:rPr>
              <a:t>Explanation</a:t>
            </a:r>
            <a:endParaRPr lang="en-US" altLang="ko-KR" sz="800" b="1" baseline="0" dirty="0">
              <a:ea typeface="GulimChe" pitchFamily="49" charset="-127"/>
            </a:endParaRPr>
          </a:p>
        </p:txBody>
      </p:sp>
      <p:pic>
        <p:nvPicPr>
          <p:cNvPr id="25" name="그림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0" y="835276"/>
            <a:ext cx="6326916" cy="3558890"/>
          </a:xfrm>
          <a:prstGeom prst="rect">
            <a:avLst/>
          </a:prstGeom>
        </p:spPr>
      </p:pic>
      <p:pic>
        <p:nvPicPr>
          <p:cNvPr id="3" name="그림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1721" y="823295"/>
            <a:ext cx="2757354" cy="1551011"/>
          </a:xfrm>
          <a:prstGeom prst="rect">
            <a:avLst/>
          </a:prstGeom>
        </p:spPr>
      </p:pic>
    </p:spTree>
    <p:extLst>
      <p:ext uri="{BB962C8B-B14F-4D97-AF65-F5344CB8AC3E}">
        <p14:creationId xmlns:p14="http://schemas.microsoft.com/office/powerpoint/2010/main" val="8319067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(Icon Download </a:t>
            </a:r>
            <a:r>
              <a:rPr lang="en-US" altLang="ko-KR" sz="2300" baseline="0" dirty="0" smtClean="0">
                <a:latin typeface="Arial" charset="0"/>
              </a:rPr>
              <a:t>Complete/Fail) </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589240"/>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653136"/>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661" y="5809681"/>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2" name="Rectangle 30"/>
          <p:cNvSpPr>
            <a:spLocks noChangeAspect="1" noChangeArrowheads="1"/>
          </p:cNvSpPr>
          <p:nvPr/>
        </p:nvSpPr>
        <p:spPr bwMode="auto">
          <a:xfrm>
            <a:off x="1666732" y="4542336"/>
            <a:ext cx="4520681" cy="285750"/>
          </a:xfrm>
          <a:prstGeom prst="rect">
            <a:avLst/>
          </a:prstGeom>
          <a:noFill/>
          <a:ln w="9525">
            <a:noFill/>
            <a:miter lim="800000"/>
            <a:headEnd/>
            <a:tailEnd/>
          </a:ln>
        </p:spPr>
        <p:txBody>
          <a:bodyPr lIns="92075" tIns="46038" rIns="92075" bIns="46038" anchor="ctr"/>
          <a:lstStyle/>
          <a:p>
            <a:pPr marL="228600" indent="-228600" latinLnBrk="1"/>
            <a:endParaRPr kumimoji="1" lang="en-US" altLang="ko-KR" sz="1000" b="1" baseline="0" dirty="0">
              <a:ea typeface="Gulim" pitchFamily="34" charset="-127"/>
              <a:cs typeface="Arial" charset="0"/>
            </a:endParaRPr>
          </a:p>
        </p:txBody>
      </p:sp>
      <p:cxnSp>
        <p:nvCxnSpPr>
          <p:cNvPr id="30" name="꺾인 연결선 29"/>
          <p:cNvCxnSpPr/>
          <p:nvPr/>
        </p:nvCxnSpPr>
        <p:spPr>
          <a:xfrm>
            <a:off x="5838887" y="4274413"/>
            <a:ext cx="1900069" cy="769488"/>
          </a:xfrm>
          <a:prstGeom prst="bentConnector4">
            <a:avLst>
              <a:gd name="adj1" fmla="val 14834"/>
              <a:gd name="adj2" fmla="val 12970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30288" y="4653136"/>
            <a:ext cx="5080663" cy="577081"/>
          </a:xfrm>
          <a:prstGeom prst="rect">
            <a:avLst/>
          </a:prstGeom>
          <a:noFill/>
        </p:spPr>
        <p:txBody>
          <a:bodyPr wrap="square" rtlCol="0">
            <a:spAutoFit/>
          </a:bodyPr>
          <a:lstStyle/>
          <a:p>
            <a:pPr marL="182880" indent="-182880"/>
            <a:r>
              <a:rPr lang="en-US" altLang="ko-KR" sz="1050" b="1" baseline="0" dirty="0"/>
              <a:t>1</a:t>
            </a:r>
            <a:r>
              <a:rPr lang="en-US" altLang="ko-KR" sz="1050" b="1" baseline="0" dirty="0" smtClean="0"/>
              <a:t>.	OK </a:t>
            </a:r>
            <a:r>
              <a:rPr lang="en-US" altLang="ko-KR" sz="1050" b="1" baseline="0" dirty="0"/>
              <a:t>Button: If show a popup , </a:t>
            </a:r>
            <a:r>
              <a:rPr lang="en-US" altLang="ko-KR" sz="1050" b="1" baseline="0" dirty="0" smtClean="0"/>
              <a:t>icon </a:t>
            </a:r>
            <a:r>
              <a:rPr lang="en-US" altLang="ko-KR" sz="1050" b="1" baseline="0" dirty="0"/>
              <a:t>download is complete. Check the update status. When you select OK (</a:t>
            </a:r>
            <a:r>
              <a:rPr lang="en-US" altLang="ko-KR" sz="1050" b="1" baseline="0" dirty="0" smtClean="0"/>
              <a:t>press OK </a:t>
            </a:r>
            <a:r>
              <a:rPr lang="en-US" altLang="ko-KR" sz="1050" b="1" baseline="0" dirty="0"/>
              <a:t>[</a:t>
            </a:r>
            <a:r>
              <a:rPr lang="en-US" altLang="ko-KR" sz="1050" b="1" baseline="0" dirty="0" smtClean="0"/>
              <a:t>Enter</a:t>
            </a:r>
            <a:r>
              <a:rPr lang="en-US" altLang="ko-KR" sz="1050" b="1" baseline="0" dirty="0"/>
              <a:t>]</a:t>
            </a:r>
            <a:r>
              <a:rPr lang="en-US" altLang="ko-KR" sz="1050" b="1" baseline="0" dirty="0" smtClean="0"/>
              <a:t> on the remote), </a:t>
            </a:r>
            <a:r>
              <a:rPr lang="en-US" altLang="ko-KR" sz="1050" b="1" baseline="0" dirty="0"/>
              <a:t>panel is changed </a:t>
            </a:r>
            <a:r>
              <a:rPr lang="en-US" altLang="ko-KR" sz="1050" b="1" baseline="0" dirty="0" smtClean="0"/>
              <a:t>to icon image Download screen.</a:t>
            </a:r>
            <a:endParaRPr lang="en-US" altLang="ko-KR" sz="1050" b="1" baseline="0" dirty="0"/>
          </a:p>
        </p:txBody>
      </p:sp>
      <p:sp>
        <p:nvSpPr>
          <p:cNvPr id="38" name="TextBox 37"/>
          <p:cNvSpPr txBox="1"/>
          <p:nvPr/>
        </p:nvSpPr>
        <p:spPr>
          <a:xfrm>
            <a:off x="959019" y="5733256"/>
            <a:ext cx="5269165" cy="900246"/>
          </a:xfrm>
          <a:prstGeom prst="rect">
            <a:avLst/>
          </a:prstGeom>
          <a:noFill/>
        </p:spPr>
        <p:txBody>
          <a:bodyPr wrap="square" rtlCol="0">
            <a:spAutoFit/>
          </a:bodyPr>
          <a:lstStyle/>
          <a:p>
            <a:pPr marL="182880" indent="-182880"/>
            <a:r>
              <a:rPr lang="en-US" altLang="ko-KR" sz="1050" b="1" baseline="0" dirty="0" smtClean="0"/>
              <a:t>1.	If the download was completed</a:t>
            </a:r>
            <a:r>
              <a:rPr lang="en-US" altLang="ko-KR" sz="1050" b="1" baseline="0" dirty="0"/>
              <a:t>, the screen maintains the last update status and the pop-up appears</a:t>
            </a:r>
            <a:r>
              <a:rPr lang="en-US" altLang="ko-KR" sz="1050" b="1" baseline="0" dirty="0" smtClean="0"/>
              <a:t>.</a:t>
            </a:r>
          </a:p>
          <a:p>
            <a:pPr marL="228600" indent="-228600">
              <a:buAutoNum type="arabicPeriod" startAt="2"/>
            </a:pPr>
            <a:r>
              <a:rPr lang="en-US" altLang="ko-KR" sz="1050" b="1" baseline="0" dirty="0" smtClean="0"/>
              <a:t>When </a:t>
            </a:r>
            <a:r>
              <a:rPr lang="en-US" altLang="ko-KR" sz="1050" b="1" baseline="0" dirty="0"/>
              <a:t>the download is complete, the TV </a:t>
            </a:r>
            <a:r>
              <a:rPr lang="en-US" altLang="ko-KR" sz="1050" b="1" baseline="0" dirty="0" smtClean="0"/>
              <a:t>will </a:t>
            </a:r>
            <a:r>
              <a:rPr lang="en-US" altLang="ko-KR" sz="1050" b="1" baseline="0" dirty="0"/>
              <a:t>not reboot</a:t>
            </a:r>
            <a:r>
              <a:rPr lang="en-US" altLang="ko-KR" sz="1050" b="1" baseline="0" dirty="0" smtClean="0"/>
              <a:t>.</a:t>
            </a:r>
          </a:p>
          <a:p>
            <a:pPr marL="228600" indent="-228600">
              <a:buFontTx/>
              <a:buAutoNum type="arabicPeriod" startAt="2"/>
            </a:pPr>
            <a:r>
              <a:rPr lang="en-US" altLang="ko-KR" sz="1050" b="1" baseline="0" dirty="0"/>
              <a:t>The time-out does not apply in complete </a:t>
            </a:r>
            <a:r>
              <a:rPr lang="en-US" altLang="ko-KR" sz="1050" b="1" baseline="0" dirty="0" smtClean="0"/>
              <a:t>page.</a:t>
            </a:r>
            <a:endParaRPr lang="en-US" altLang="ko-KR" sz="1050" b="1" baseline="0" dirty="0"/>
          </a:p>
          <a:p>
            <a:endParaRPr lang="en-US" altLang="ko-KR" sz="1050" b="1" baseline="0" dirty="0"/>
          </a:p>
        </p:txBody>
      </p:sp>
      <p:sp>
        <p:nvSpPr>
          <p:cNvPr id="39" name="TextBox 47"/>
          <p:cNvSpPr txBox="1">
            <a:spLocks noChangeArrowheads="1"/>
          </p:cNvSpPr>
          <p:nvPr/>
        </p:nvSpPr>
        <p:spPr bwMode="auto">
          <a:xfrm>
            <a:off x="6376000" y="2625622"/>
            <a:ext cx="2674338" cy="430887"/>
          </a:xfrm>
          <a:prstGeom prst="rect">
            <a:avLst/>
          </a:prstGeom>
          <a:noFill/>
          <a:ln w="38100">
            <a:solidFill>
              <a:srgbClr val="FF0000"/>
            </a:solidFill>
            <a:miter lim="800000"/>
            <a:headEnd/>
            <a:tailEnd/>
          </a:ln>
        </p:spPr>
        <p:txBody>
          <a:bodyPr wrap="square">
            <a:spAutoFit/>
          </a:bodyPr>
          <a:lstStyle/>
          <a:p>
            <a:pPr defTabSz="762000" latinLnBrk="1"/>
            <a:r>
              <a:rPr kumimoji="1" lang="en-US" altLang="ko-KR" sz="1100" b="1" baseline="0" dirty="0">
                <a:ea typeface="GulimChe" pitchFamily="49" charset="-127"/>
              </a:rPr>
              <a:t>If the image fails to download, the update status is displayed as Failed.</a:t>
            </a:r>
            <a:endParaRPr kumimoji="1" lang="en-US" altLang="ko-KR" sz="800" b="1" baseline="0" dirty="0">
              <a:ea typeface="GulimChe" pitchFamily="49" charset="-127"/>
            </a:endParaRPr>
          </a:p>
        </p:txBody>
      </p:sp>
      <p:sp>
        <p:nvSpPr>
          <p:cNvPr id="40" name="TextBox 47"/>
          <p:cNvSpPr txBox="1">
            <a:spLocks noChangeArrowheads="1"/>
          </p:cNvSpPr>
          <p:nvPr/>
        </p:nvSpPr>
        <p:spPr bwMode="auto">
          <a:xfrm>
            <a:off x="6387184" y="5415068"/>
            <a:ext cx="2674338" cy="600164"/>
          </a:xfrm>
          <a:prstGeom prst="rect">
            <a:avLst/>
          </a:prstGeom>
          <a:noFill/>
          <a:ln w="38100">
            <a:solidFill>
              <a:srgbClr val="FF0000"/>
            </a:solidFill>
            <a:miter lim="800000"/>
            <a:headEnd/>
            <a:tailEnd/>
          </a:ln>
        </p:spPr>
        <p:txBody>
          <a:bodyPr wrap="square">
            <a:spAutoFit/>
          </a:bodyPr>
          <a:lstStyle/>
          <a:p>
            <a:pPr defTabSz="762000" latinLnBrk="1"/>
            <a:r>
              <a:rPr kumimoji="1" lang="en-US" altLang="ko-KR" sz="1100" b="1" baseline="0" dirty="0">
                <a:ea typeface="GulimChe" pitchFamily="49" charset="-127"/>
              </a:rPr>
              <a:t>If the image is successful for downloading, the update status is displayed as </a:t>
            </a:r>
            <a:r>
              <a:rPr kumimoji="1" lang="en-US" altLang="ko-KR" sz="1100" b="1" baseline="0" dirty="0" smtClean="0">
                <a:ea typeface="GulimChe" pitchFamily="49" charset="-127"/>
              </a:rPr>
              <a:t>Complete</a:t>
            </a:r>
            <a:r>
              <a:rPr kumimoji="1" lang="en-US" altLang="ko-KR" sz="1100" b="1" baseline="0" dirty="0">
                <a:ea typeface="GulimChe" pitchFamily="49" charset="-127"/>
              </a:rPr>
              <a:t>.</a:t>
            </a:r>
            <a:endParaRPr kumimoji="1" lang="en-US" altLang="ko-KR" sz="800" b="1" baseline="0" dirty="0">
              <a:ea typeface="GulimChe" pitchFamily="49" charset="-127"/>
            </a:endParaRPr>
          </a:p>
        </p:txBody>
      </p:sp>
      <p:cxnSp>
        <p:nvCxnSpPr>
          <p:cNvPr id="29" name="꺾인 연결선 28"/>
          <p:cNvCxnSpPr/>
          <p:nvPr/>
        </p:nvCxnSpPr>
        <p:spPr>
          <a:xfrm flipV="1">
            <a:off x="6090455" y="2293263"/>
            <a:ext cx="1628209" cy="148353"/>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그림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18444"/>
            <a:ext cx="6317263" cy="3553460"/>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7634" y="3502661"/>
            <a:ext cx="2744004" cy="1543503"/>
          </a:xfrm>
          <a:prstGeom prst="rect">
            <a:avLst/>
          </a:prstGeom>
        </p:spPr>
      </p:pic>
      <p:pic>
        <p:nvPicPr>
          <p:cNvPr id="7" name="그림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64149" y="764704"/>
            <a:ext cx="2727489" cy="1534213"/>
          </a:xfrm>
          <a:prstGeom prst="rect">
            <a:avLst/>
          </a:prstGeom>
        </p:spPr>
      </p:pic>
    </p:spTree>
    <p:extLst>
      <p:ext uri="{BB962C8B-B14F-4D97-AF65-F5344CB8AC3E}">
        <p14:creationId xmlns:p14="http://schemas.microsoft.com/office/powerpoint/2010/main" val="40551760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(Video Download – Overview_1)</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559245"/>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6" name="AutoShape 53"/>
          <p:cNvSpPr>
            <a:spLocks noChangeArrowheads="1"/>
          </p:cNvSpPr>
          <p:nvPr/>
        </p:nvSpPr>
        <p:spPr bwMode="auto">
          <a:xfrm>
            <a:off x="193661" y="5809681"/>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33" name="TextBox 32"/>
          <p:cNvSpPr txBox="1"/>
          <p:nvPr/>
        </p:nvSpPr>
        <p:spPr>
          <a:xfrm>
            <a:off x="925403" y="4747342"/>
            <a:ext cx="5303312" cy="243143"/>
          </a:xfrm>
          <a:prstGeom prst="rect">
            <a:avLst/>
          </a:prstGeom>
          <a:noFill/>
        </p:spPr>
        <p:txBody>
          <a:bodyPr wrap="square" rtlCol="0">
            <a:spAutoFit/>
          </a:bodyPr>
          <a:lstStyle/>
          <a:p>
            <a:r>
              <a:rPr lang="en-US" altLang="ko-KR" sz="980" b="1" baseline="0" dirty="0" smtClean="0"/>
              <a:t>Video Download contains “Hotel Video.”</a:t>
            </a:r>
            <a:endParaRPr lang="en-US" altLang="ko-KR" sz="980" b="1" baseline="0" dirty="0"/>
          </a:p>
        </p:txBody>
      </p:sp>
      <p:sp>
        <p:nvSpPr>
          <p:cNvPr id="34" name="TextBox 33"/>
          <p:cNvSpPr txBox="1"/>
          <p:nvPr/>
        </p:nvSpPr>
        <p:spPr>
          <a:xfrm>
            <a:off x="907194" y="5733256"/>
            <a:ext cx="5303312" cy="846386"/>
          </a:xfrm>
          <a:prstGeom prst="rect">
            <a:avLst/>
          </a:prstGeom>
          <a:noFill/>
        </p:spPr>
        <p:txBody>
          <a:bodyPr wrap="square" rtlCol="0">
            <a:spAutoFit/>
          </a:bodyPr>
          <a:lstStyle/>
          <a:p>
            <a:pPr marL="182880" indent="-182880">
              <a:buFontTx/>
              <a:buAutoNum type="arabicPeriod"/>
            </a:pPr>
            <a:r>
              <a:rPr lang="en-US" altLang="ko-KR" sz="980" b="1" baseline="0" dirty="0" smtClean="0"/>
              <a:t>Video Download downloads “Hotel Video” file.</a:t>
            </a:r>
          </a:p>
          <a:p>
            <a:pPr marL="182880" indent="-182880">
              <a:buFontTx/>
              <a:buAutoNum type="arabicPeriod"/>
            </a:pPr>
            <a:r>
              <a:rPr lang="en-US" altLang="ko-KR" sz="980" b="1" baseline="0" dirty="0"/>
              <a:t>If you download </a:t>
            </a:r>
            <a:r>
              <a:rPr lang="en-US" altLang="ko-KR" sz="980" b="1" baseline="0" dirty="0" smtClean="0"/>
              <a:t>a video file from “Video Download,” </a:t>
            </a:r>
            <a:r>
              <a:rPr lang="en-US" altLang="ko-KR" sz="980" b="1" baseline="0" dirty="0"/>
              <a:t>the TV does not reboot even though the download ends differently from </a:t>
            </a:r>
            <a:r>
              <a:rPr lang="en-US" altLang="ko-KR" sz="980" b="1" baseline="0" dirty="0" smtClean="0"/>
              <a:t>“</a:t>
            </a:r>
            <a:r>
              <a:rPr lang="en-US" altLang="ko-KR" sz="980" b="1" baseline="0" dirty="0" err="1" smtClean="0"/>
              <a:t>Ez</a:t>
            </a:r>
            <a:r>
              <a:rPr lang="en-US" altLang="ko-KR" sz="980" b="1" baseline="0" dirty="0" smtClean="0"/>
              <a:t> Download” (</a:t>
            </a:r>
            <a:r>
              <a:rPr lang="en-US" altLang="ko-KR" sz="980" b="1" baseline="0" dirty="0"/>
              <a:t>i.e., the TV will reboot after </a:t>
            </a:r>
            <a:r>
              <a:rPr lang="en-US" altLang="ko-KR" sz="980" b="1" baseline="0" dirty="0" smtClean="0"/>
              <a:t>video downloads </a:t>
            </a:r>
            <a:r>
              <a:rPr lang="en-US" altLang="ko-KR" sz="980" b="1" baseline="0" dirty="0"/>
              <a:t>performed in the </a:t>
            </a:r>
            <a:r>
              <a:rPr lang="en-US" altLang="ko-KR" sz="980" b="1" baseline="0" dirty="0" err="1"/>
              <a:t>Ez</a:t>
            </a:r>
            <a:r>
              <a:rPr lang="en-US" altLang="ko-KR" sz="980" b="1" baseline="0" dirty="0"/>
              <a:t> Download utility).</a:t>
            </a:r>
          </a:p>
          <a:p>
            <a:pPr marL="228600" indent="-228600">
              <a:buAutoNum type="arabicPeriod"/>
            </a:pPr>
            <a:endParaRPr lang="en-US" altLang="ko-KR" sz="980" b="1" baseline="0" dirty="0"/>
          </a:p>
        </p:txBody>
      </p:sp>
      <p:sp>
        <p:nvSpPr>
          <p:cNvPr id="35" name="AutoShape 53"/>
          <p:cNvSpPr>
            <a:spLocks noChangeArrowheads="1"/>
          </p:cNvSpPr>
          <p:nvPr/>
        </p:nvSpPr>
        <p:spPr bwMode="auto">
          <a:xfrm>
            <a:off x="170656" y="4675698"/>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800" b="1" baseline="0" dirty="0" smtClean="0">
                <a:ea typeface="GulimChe" pitchFamily="49" charset="-127"/>
              </a:rPr>
              <a:t>Screen </a:t>
            </a:r>
          </a:p>
          <a:p>
            <a:pPr algn="ctr" defTabSz="762000" latinLnBrk="1"/>
            <a:r>
              <a:rPr lang="en-US" altLang="ko-KR" sz="800" b="1" baseline="0" dirty="0" smtClean="0">
                <a:ea typeface="GulimChe" pitchFamily="49" charset="-127"/>
              </a:rPr>
              <a:t>Explanation</a:t>
            </a:r>
            <a:endParaRPr lang="en-US" altLang="ko-KR" sz="800" b="1" baseline="0" dirty="0">
              <a:ea typeface="GulimChe" pitchFamily="49" charset="-127"/>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57250"/>
            <a:ext cx="6355644" cy="3575050"/>
          </a:xfrm>
          <a:prstGeom prst="rect">
            <a:avLst/>
          </a:prstGeom>
        </p:spPr>
      </p:pic>
    </p:spTree>
    <p:extLst>
      <p:ext uri="{BB962C8B-B14F-4D97-AF65-F5344CB8AC3E}">
        <p14:creationId xmlns:p14="http://schemas.microsoft.com/office/powerpoint/2010/main" val="35420974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(Video Download – </a:t>
            </a:r>
            <a:r>
              <a:rPr lang="en-US" altLang="ko-KR" sz="2300" baseline="0" dirty="0" smtClean="0">
                <a:latin typeface="Arial" charset="0"/>
              </a:rPr>
              <a:t>Overview_2)</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559245"/>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6" name="AutoShape 53"/>
          <p:cNvSpPr>
            <a:spLocks noChangeArrowheads="1"/>
          </p:cNvSpPr>
          <p:nvPr/>
        </p:nvSpPr>
        <p:spPr bwMode="auto">
          <a:xfrm>
            <a:off x="193661" y="5809681"/>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18" name="AutoShape 52"/>
          <p:cNvSpPr>
            <a:spLocks noChangeArrowheads="1"/>
          </p:cNvSpPr>
          <p:nvPr/>
        </p:nvSpPr>
        <p:spPr bwMode="auto">
          <a:xfrm>
            <a:off x="166517" y="4653136"/>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0" name="TextBox 19"/>
          <p:cNvSpPr txBox="1"/>
          <p:nvPr/>
        </p:nvSpPr>
        <p:spPr>
          <a:xfrm>
            <a:off x="915761" y="4640519"/>
            <a:ext cx="5303312" cy="861774"/>
          </a:xfrm>
          <a:prstGeom prst="rect">
            <a:avLst/>
          </a:prstGeom>
          <a:noFill/>
        </p:spPr>
        <p:txBody>
          <a:bodyPr wrap="square" rtlCol="0">
            <a:spAutoFit/>
          </a:bodyPr>
          <a:lstStyle/>
          <a:p>
            <a:pPr marL="182880" indent="-182880">
              <a:buAutoNum type="arabicPeriod"/>
            </a:pPr>
            <a:r>
              <a:rPr lang="en-US" altLang="ko-KR" sz="1000" b="1" baseline="0" dirty="0" smtClean="0"/>
              <a:t>Download: </a:t>
            </a:r>
            <a:r>
              <a:rPr lang="en-US" altLang="ko-KR" sz="1000" b="1" baseline="0" dirty="0"/>
              <a:t>Start the download</a:t>
            </a:r>
            <a:r>
              <a:rPr lang="en-US" altLang="ko-KR" sz="1000" b="1" baseline="0" dirty="0" smtClean="0"/>
              <a:t>. The download sequence </a:t>
            </a:r>
            <a:r>
              <a:rPr lang="en-US" altLang="ko-KR" sz="1000" b="1" baseline="0" dirty="0"/>
              <a:t>is Select </a:t>
            </a:r>
            <a:r>
              <a:rPr lang="en-US" altLang="ko-KR" sz="1000" b="1" baseline="0" dirty="0" smtClean="0"/>
              <a:t>Video Download option/type -&gt; </a:t>
            </a:r>
            <a:r>
              <a:rPr lang="en-US" altLang="ko-KR" sz="1000" b="1" baseline="0" dirty="0"/>
              <a:t>Select Image(s) -&gt; </a:t>
            </a:r>
            <a:r>
              <a:rPr lang="en-US" altLang="ko-KR" sz="1000" b="1" baseline="0" dirty="0" smtClean="0"/>
              <a:t>Download.</a:t>
            </a:r>
            <a:endParaRPr lang="en-US" altLang="ko-KR" sz="1000" b="1" baseline="0" dirty="0"/>
          </a:p>
          <a:p>
            <a:pPr marL="182880" indent="-182880">
              <a:buAutoNum type="arabicPeriod"/>
            </a:pPr>
            <a:r>
              <a:rPr lang="en-US" altLang="ko-KR" sz="1000" b="1" baseline="0" dirty="0" smtClean="0">
                <a:ea typeface="GulimChe" pitchFamily="49" charset="-127"/>
              </a:rPr>
              <a:t>Deselect All: </a:t>
            </a:r>
            <a:r>
              <a:rPr lang="en-US" altLang="ko-KR" sz="1000" b="1" baseline="0" dirty="0">
                <a:ea typeface="GulimChe" pitchFamily="49" charset="-127"/>
              </a:rPr>
              <a:t>Returns to the previous state of selection</a:t>
            </a:r>
            <a:r>
              <a:rPr lang="en-US" altLang="ko-KR" sz="1000" b="1" baseline="0" dirty="0" smtClean="0">
                <a:ea typeface="GulimChe" pitchFamily="49" charset="-127"/>
              </a:rPr>
              <a:t>.</a:t>
            </a:r>
          </a:p>
          <a:p>
            <a:pPr marL="182880" indent="-182880">
              <a:buAutoNum type="arabicPeriod"/>
            </a:pPr>
            <a:r>
              <a:rPr lang="en-US" altLang="ko-KR" sz="1000" b="1" baseline="0" dirty="0" smtClean="0">
                <a:ea typeface="GulimChe" pitchFamily="49" charset="-127"/>
              </a:rPr>
              <a:t>     : Shows </a:t>
            </a:r>
            <a:r>
              <a:rPr lang="en-US" altLang="ko-KR" sz="1000" b="1" baseline="0" dirty="0">
                <a:ea typeface="GulimChe" pitchFamily="49" charset="-127"/>
              </a:rPr>
              <a:t>the capacity of the </a:t>
            </a:r>
            <a:r>
              <a:rPr lang="en-US" altLang="ko-KR" sz="1000" b="1" baseline="0" dirty="0" smtClean="0">
                <a:ea typeface="GulimChe" pitchFamily="49" charset="-127"/>
              </a:rPr>
              <a:t>downloaded media files </a:t>
            </a:r>
            <a:r>
              <a:rPr lang="en-US" altLang="ko-KR" sz="1000" b="1" baseline="0" dirty="0">
                <a:ea typeface="GulimChe" pitchFamily="49" charset="-127"/>
              </a:rPr>
              <a:t>and </a:t>
            </a:r>
            <a:r>
              <a:rPr lang="en-US" altLang="ko-KR" sz="1000" b="1" baseline="0" dirty="0" smtClean="0">
                <a:ea typeface="GulimChe" pitchFamily="49" charset="-127"/>
              </a:rPr>
              <a:t>the </a:t>
            </a:r>
            <a:r>
              <a:rPr lang="en-US" altLang="ko-KR" sz="1000" b="1" baseline="0" dirty="0">
                <a:ea typeface="GulimChe" pitchFamily="49" charset="-127"/>
              </a:rPr>
              <a:t>available capacity</a:t>
            </a:r>
            <a:r>
              <a:rPr lang="en-US" altLang="ko-KR" sz="1000" b="1" baseline="0" dirty="0" smtClean="0">
                <a:ea typeface="GulimChe" pitchFamily="49" charset="-127"/>
              </a:rPr>
              <a:t>.</a:t>
            </a:r>
          </a:p>
          <a:p>
            <a:pPr marL="182880" indent="-182880">
              <a:buFontTx/>
              <a:buAutoNum type="arabicPeriod"/>
            </a:pPr>
            <a:r>
              <a:rPr kumimoji="1" lang="en-US" altLang="ko-KR" sz="1000" b="1" baseline="0" dirty="0" smtClean="0">
                <a:ea typeface="Dotum" pitchFamily="34" charset="-127"/>
                <a:cs typeface="Arial" charset="0"/>
              </a:rPr>
              <a:t>Clear Storage: </a:t>
            </a:r>
            <a:r>
              <a:rPr kumimoji="1" lang="en-US" altLang="ko-KR" sz="1000" b="1" baseline="0" dirty="0">
                <a:ea typeface="Dotum" pitchFamily="34" charset="-127"/>
                <a:cs typeface="Arial" charset="0"/>
              </a:rPr>
              <a:t>Delete all </a:t>
            </a:r>
            <a:r>
              <a:rPr kumimoji="1" lang="en-US" altLang="ko-KR" sz="1000" b="1" baseline="0" dirty="0" smtClean="0">
                <a:ea typeface="Dotum" pitchFamily="34" charset="-127"/>
                <a:cs typeface="Arial" charset="0"/>
              </a:rPr>
              <a:t>video files.</a:t>
            </a:r>
            <a:endParaRPr lang="ko-KR" altLang="en-US" sz="1000" b="1" baseline="0" dirty="0"/>
          </a:p>
        </p:txBody>
      </p:sp>
      <p:sp>
        <p:nvSpPr>
          <p:cNvPr id="27" name="Rectangle 82"/>
          <p:cNvSpPr>
            <a:spLocks noChangeArrowheads="1"/>
          </p:cNvSpPr>
          <p:nvPr/>
        </p:nvSpPr>
        <p:spPr bwMode="auto">
          <a:xfrm>
            <a:off x="6342024" y="5019923"/>
            <a:ext cx="2801976" cy="1108638"/>
          </a:xfrm>
          <a:prstGeom prst="rect">
            <a:avLst/>
          </a:prstGeom>
          <a:noFill/>
          <a:ln w="9525" algn="ctr">
            <a:noFill/>
            <a:miter lim="800000"/>
            <a:headEnd/>
            <a:tailEnd/>
          </a:ln>
        </p:spPr>
        <p:txBody>
          <a:bodyPr wrap="square" lIns="92075" tIns="46038" rIns="92075" bIns="46038">
            <a:spAutoFit/>
          </a:bodyPr>
          <a:lstStyle/>
          <a:p>
            <a:pPr marL="182880" indent="-182880" defTabSz="762000" latinLnBrk="1">
              <a:buAutoNum type="arabicPeriod"/>
            </a:pPr>
            <a:r>
              <a:rPr lang="en-US" sz="1100" baseline="0" dirty="0" smtClean="0"/>
              <a:t>If </a:t>
            </a:r>
            <a:r>
              <a:rPr lang="en-US" sz="1100" baseline="0" dirty="0"/>
              <a:t>user is in the </a:t>
            </a:r>
            <a:r>
              <a:rPr lang="en-US" sz="1100" baseline="0" dirty="0" err="1" smtClean="0"/>
              <a:t>Ez</a:t>
            </a:r>
            <a:r>
              <a:rPr lang="en-US" sz="1100" baseline="0" dirty="0" smtClean="0"/>
              <a:t> Download </a:t>
            </a:r>
            <a:r>
              <a:rPr lang="en-US" sz="1100" baseline="0" dirty="0"/>
              <a:t>utility </a:t>
            </a:r>
            <a:r>
              <a:rPr lang="en-US" sz="1100" baseline="0" dirty="0" smtClean="0"/>
              <a:t/>
            </a:r>
            <a:br>
              <a:rPr lang="en-US" sz="1100" baseline="0" dirty="0" smtClean="0"/>
            </a:br>
            <a:r>
              <a:rPr lang="en-US" sz="1100" baseline="0" dirty="0" smtClean="0"/>
              <a:t>and </a:t>
            </a:r>
            <a:r>
              <a:rPr lang="en-US" sz="1100" baseline="0" dirty="0"/>
              <a:t>selects </a:t>
            </a:r>
            <a:r>
              <a:rPr lang="en-US" sz="1100" baseline="0" dirty="0" smtClean="0"/>
              <a:t>Clear </a:t>
            </a:r>
            <a:r>
              <a:rPr lang="en-US" sz="1100" baseline="0" dirty="0" err="1" smtClean="0"/>
              <a:t>Strorage</a:t>
            </a:r>
            <a:r>
              <a:rPr lang="en-US" sz="1100" baseline="0" dirty="0" smtClean="0"/>
              <a:t>, </a:t>
            </a:r>
            <a:r>
              <a:rPr lang="en-US" sz="1100" baseline="0" dirty="0"/>
              <a:t>all </a:t>
            </a:r>
            <a:r>
              <a:rPr lang="en-US" sz="1100" baseline="0" dirty="0" smtClean="0"/>
              <a:t/>
            </a:r>
            <a:br>
              <a:rPr lang="en-US" sz="1100" baseline="0" dirty="0" smtClean="0"/>
            </a:br>
            <a:r>
              <a:rPr lang="en-US" sz="1100" baseline="0" dirty="0" smtClean="0"/>
              <a:t>media </a:t>
            </a:r>
            <a:r>
              <a:rPr lang="en-US" sz="1100" baseline="0" dirty="0"/>
              <a:t>files will be cleared, but if user </a:t>
            </a:r>
            <a:r>
              <a:rPr lang="en-US" sz="1100" baseline="0" dirty="0" smtClean="0"/>
              <a:t/>
            </a:r>
            <a:br>
              <a:rPr lang="en-US" sz="1100" baseline="0" dirty="0" smtClean="0"/>
            </a:br>
            <a:r>
              <a:rPr lang="en-US" sz="1100" baseline="0" dirty="0" smtClean="0"/>
              <a:t>is </a:t>
            </a:r>
            <a:r>
              <a:rPr lang="en-US" sz="1100" baseline="0" dirty="0"/>
              <a:t>in an individual category, only that </a:t>
            </a:r>
            <a:r>
              <a:rPr lang="en-US" sz="1100" baseline="0" dirty="0" smtClean="0"/>
              <a:t/>
            </a:r>
            <a:br>
              <a:rPr lang="en-US" sz="1100" baseline="0" dirty="0" smtClean="0"/>
            </a:br>
            <a:r>
              <a:rPr lang="en-US" sz="1100" baseline="0" dirty="0" smtClean="0"/>
              <a:t>category’s </a:t>
            </a:r>
            <a:r>
              <a:rPr lang="en-US" sz="1100" baseline="0" dirty="0"/>
              <a:t>files will be cleared</a:t>
            </a:r>
            <a:r>
              <a:rPr lang="en-US" altLang="ko-KR" sz="1100" baseline="0" dirty="0" smtClean="0">
                <a:ea typeface="GulimChe" pitchFamily="49" charset="-127"/>
              </a:rPr>
              <a:t>.</a:t>
            </a:r>
          </a:p>
          <a:p>
            <a:pPr marL="182880" indent="-182880" defTabSz="762000" latinLnBrk="1">
              <a:buAutoNum type="arabicPeriod"/>
            </a:pPr>
            <a:endParaRPr lang="en-US" altLang="ko-KR" sz="1100" baseline="0" dirty="0" smtClean="0">
              <a:ea typeface="GulimChe" pitchFamily="49" charset="-127"/>
            </a:endParaRPr>
          </a:p>
        </p:txBody>
      </p:sp>
      <p:cxnSp>
        <p:nvCxnSpPr>
          <p:cNvPr id="22" name="꺾인 연결선 21"/>
          <p:cNvCxnSpPr/>
          <p:nvPr/>
        </p:nvCxnSpPr>
        <p:spPr>
          <a:xfrm>
            <a:off x="4139951" y="1618320"/>
            <a:ext cx="2202073" cy="295230"/>
          </a:xfrm>
          <a:prstGeom prst="bentConnector3">
            <a:avLst>
              <a:gd name="adj1" fmla="val 245"/>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꺾인 연결선 22"/>
          <p:cNvCxnSpPr/>
          <p:nvPr/>
        </p:nvCxnSpPr>
        <p:spPr>
          <a:xfrm rot="16200000" flipH="1">
            <a:off x="4268551" y="1910256"/>
            <a:ext cx="2376922" cy="1770023"/>
          </a:xfrm>
          <a:prstGeom prst="bentConnector3">
            <a:avLst>
              <a:gd name="adj1" fmla="val 100077"/>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그림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57250"/>
            <a:ext cx="6333916" cy="3562828"/>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0192" y="977649"/>
            <a:ext cx="2730715" cy="1536027"/>
          </a:xfrm>
          <a:prstGeom prst="rect">
            <a:avLst/>
          </a:prstGeom>
        </p:spPr>
      </p:pic>
      <p:pic>
        <p:nvPicPr>
          <p:cNvPr id="7" name="그림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52419" y="3078487"/>
            <a:ext cx="2743735" cy="1543351"/>
          </a:xfrm>
          <a:prstGeom prst="rect">
            <a:avLst/>
          </a:prstGeom>
        </p:spPr>
      </p:pic>
      <p:pic>
        <p:nvPicPr>
          <p:cNvPr id="25" name="그림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0715" y="5148284"/>
            <a:ext cx="160926" cy="160926"/>
          </a:xfrm>
          <a:prstGeom prst="rect">
            <a:avLst/>
          </a:prstGeom>
        </p:spPr>
      </p:pic>
    </p:spTree>
    <p:extLst>
      <p:ext uri="{BB962C8B-B14F-4D97-AF65-F5344CB8AC3E}">
        <p14:creationId xmlns:p14="http://schemas.microsoft.com/office/powerpoint/2010/main" val="7039378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931182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smtClean="0">
                <a:latin typeface="Arial" charset="0"/>
              </a:rPr>
              <a:t>1. UI </a:t>
            </a:r>
            <a:r>
              <a:rPr lang="en-US" altLang="ko-KR" sz="2300" baseline="0" dirty="0">
                <a:latin typeface="Arial" charset="0"/>
              </a:rPr>
              <a:t>specification </a:t>
            </a:r>
            <a:r>
              <a:rPr lang="en-US" altLang="ko-KR" sz="2300" baseline="0" dirty="0" smtClean="0">
                <a:latin typeface="Arial" charset="0"/>
              </a:rPr>
              <a:t>(Video Download – </a:t>
            </a:r>
            <a:r>
              <a:rPr lang="en-US" altLang="ko-KR" sz="2300" baseline="0" dirty="0">
                <a:latin typeface="Arial" charset="0"/>
              </a:rPr>
              <a:t> </a:t>
            </a:r>
            <a:r>
              <a:rPr lang="en-US" altLang="ko-KR" sz="2300" baseline="0" dirty="0" smtClean="0">
                <a:latin typeface="Arial" charset="0"/>
              </a:rPr>
              <a:t>Hotel Video)</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661248"/>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6" name="AutoShape 53"/>
          <p:cNvSpPr>
            <a:spLocks noChangeArrowheads="1"/>
          </p:cNvSpPr>
          <p:nvPr/>
        </p:nvSpPr>
        <p:spPr bwMode="auto">
          <a:xfrm>
            <a:off x="193661" y="5809681"/>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17" name="TextBox 16"/>
          <p:cNvSpPr txBox="1"/>
          <p:nvPr/>
        </p:nvSpPr>
        <p:spPr>
          <a:xfrm>
            <a:off x="967163" y="4581128"/>
            <a:ext cx="5080663" cy="577081"/>
          </a:xfrm>
          <a:prstGeom prst="rect">
            <a:avLst/>
          </a:prstGeom>
          <a:noFill/>
        </p:spPr>
        <p:txBody>
          <a:bodyPr wrap="square" rtlCol="0">
            <a:spAutoFit/>
          </a:bodyPr>
          <a:lstStyle/>
          <a:p>
            <a:pPr marL="228600" indent="-228600">
              <a:buAutoNum type="arabicPeriod"/>
            </a:pPr>
            <a:r>
              <a:rPr lang="en-US" altLang="ko-KR" sz="1050" b="1" baseline="0" dirty="0" smtClean="0"/>
              <a:t>Image area: </a:t>
            </a:r>
            <a:r>
              <a:rPr lang="en-US" altLang="ko-KR" sz="1050" b="1" baseline="0" dirty="0"/>
              <a:t>S</a:t>
            </a:r>
            <a:r>
              <a:rPr lang="en-US" altLang="ko-KR" sz="1050" b="1" baseline="0" dirty="0" smtClean="0"/>
              <a:t>how thumbnails of videos </a:t>
            </a:r>
            <a:r>
              <a:rPr lang="en-US" altLang="ko-KR" sz="1050" b="1" baseline="0" dirty="0"/>
              <a:t>in USB </a:t>
            </a:r>
            <a:r>
              <a:rPr lang="en-US" altLang="ko-KR" sz="1050" b="1" baseline="0" dirty="0" smtClean="0"/>
              <a:t>device \LG_DTV </a:t>
            </a:r>
            <a:r>
              <a:rPr lang="en-US" altLang="ko-KR" sz="1050" b="1" baseline="0" dirty="0"/>
              <a:t>or </a:t>
            </a:r>
            <a:r>
              <a:rPr lang="en-US" altLang="ko-KR" sz="1050" b="1" baseline="0" dirty="0" smtClean="0"/>
              <a:t>\</a:t>
            </a:r>
            <a:r>
              <a:rPr lang="en-US" altLang="ko-KR" sz="1050" b="1" baseline="0" dirty="0" err="1" smtClean="0"/>
              <a:t>lg_dtv</a:t>
            </a:r>
            <a:r>
              <a:rPr lang="en-US" altLang="ko-KR" sz="1050" b="1" baseline="0" dirty="0" smtClean="0"/>
              <a:t> folder. User can select only one video in each category.</a:t>
            </a:r>
            <a:endParaRPr lang="en-US" altLang="ko-KR" sz="1050" b="1" strike="sngStrike" baseline="0" dirty="0" smtClean="0"/>
          </a:p>
          <a:p>
            <a:pPr marL="228600" indent="-228600">
              <a:buFontTx/>
              <a:buAutoNum type="arabicPeriod"/>
            </a:pPr>
            <a:r>
              <a:rPr lang="en-US" altLang="ko-KR" sz="1050" b="1" baseline="0" dirty="0">
                <a:ea typeface="GulimChe" pitchFamily="49" charset="-127"/>
              </a:rPr>
              <a:t>Default </a:t>
            </a:r>
            <a:r>
              <a:rPr lang="en-US" altLang="ko-KR" sz="1050" b="1" baseline="0" dirty="0" smtClean="0">
                <a:ea typeface="GulimChe" pitchFamily="49" charset="-127"/>
              </a:rPr>
              <a:t>focus: Welcome Video</a:t>
            </a:r>
            <a:endParaRPr lang="ko-KR" altLang="en-US" sz="1050" b="1" baseline="0" dirty="0"/>
          </a:p>
        </p:txBody>
      </p:sp>
      <p:sp>
        <p:nvSpPr>
          <p:cNvPr id="20" name="Rectangle 82"/>
          <p:cNvSpPr>
            <a:spLocks noChangeArrowheads="1"/>
          </p:cNvSpPr>
          <p:nvPr/>
        </p:nvSpPr>
        <p:spPr bwMode="auto">
          <a:xfrm>
            <a:off x="6314426" y="2883560"/>
            <a:ext cx="2809875" cy="2293578"/>
          </a:xfrm>
          <a:prstGeom prst="rect">
            <a:avLst/>
          </a:prstGeom>
          <a:noFill/>
          <a:ln w="9525" algn="ctr">
            <a:noFill/>
            <a:miter lim="800000"/>
            <a:headEnd/>
            <a:tailEnd/>
          </a:ln>
        </p:spPr>
        <p:txBody>
          <a:bodyPr lIns="92075" tIns="46038" rIns="92075" bIns="46038">
            <a:spAutoFit/>
          </a:bodyPr>
          <a:lstStyle/>
          <a:p>
            <a:pPr marL="182880" indent="-182880" defTabSz="762000" latinLnBrk="1">
              <a:buFontTx/>
              <a:buAutoNum type="arabicPeriod"/>
            </a:pPr>
            <a:r>
              <a:rPr kumimoji="1" lang="en-US" altLang="ko-KR" sz="1100" b="1" baseline="0" dirty="0">
                <a:ea typeface="GulimChe" pitchFamily="49" charset="-127"/>
              </a:rPr>
              <a:t>If there are no </a:t>
            </a:r>
            <a:r>
              <a:rPr kumimoji="1" lang="en-US" altLang="ko-KR" sz="1100" b="1" baseline="0" dirty="0" smtClean="0">
                <a:ea typeface="GulimChe" pitchFamily="49" charset="-127"/>
              </a:rPr>
              <a:t>video files</a:t>
            </a:r>
            <a:r>
              <a:rPr kumimoji="1" lang="en-US" altLang="ko-KR" sz="1100" b="1" baseline="0" dirty="0">
                <a:ea typeface="GulimChe" pitchFamily="49" charset="-127"/>
              </a:rPr>
              <a:t>, the screen will show: “No </a:t>
            </a:r>
            <a:r>
              <a:rPr kumimoji="1" lang="en-US" altLang="ko-KR" sz="1100" b="1" baseline="0" dirty="0" smtClean="0">
                <a:ea typeface="GulimChe" pitchFamily="49" charset="-127"/>
              </a:rPr>
              <a:t>media </a:t>
            </a:r>
            <a:r>
              <a:rPr kumimoji="1" lang="en-US" altLang="ko-KR" sz="1100" b="1" baseline="0" dirty="0">
                <a:ea typeface="GulimChe" pitchFamily="49" charset="-127"/>
              </a:rPr>
              <a:t>files on selected </a:t>
            </a:r>
            <a:r>
              <a:rPr kumimoji="1" lang="en-US" altLang="ko-KR" sz="1100" b="1" baseline="0" dirty="0" smtClean="0">
                <a:ea typeface="GulimChe" pitchFamily="49" charset="-127"/>
              </a:rPr>
              <a:t>USB device</a:t>
            </a:r>
            <a:r>
              <a:rPr kumimoji="1" lang="en-US" altLang="ko-KR" sz="1100" b="1" baseline="0" dirty="0">
                <a:ea typeface="GulimChe" pitchFamily="49" charset="-127"/>
              </a:rPr>
              <a:t>.”</a:t>
            </a:r>
          </a:p>
          <a:p>
            <a:pPr marL="228600" indent="-228600" defTabSz="762000" latinLnBrk="1">
              <a:buFontTx/>
              <a:buAutoNum type="arabicPeriod"/>
            </a:pPr>
            <a:r>
              <a:rPr lang="en-US" altLang="ko-KR" sz="1100" b="1" baseline="0" dirty="0" smtClean="0">
                <a:latin typeface="Arial" panose="020B0604020202020204" pitchFamily="34" charset="0"/>
                <a:cs typeface="Arial" panose="020B0604020202020204" pitchFamily="34" charset="0"/>
              </a:rPr>
              <a:t>Video file </a:t>
            </a:r>
            <a:r>
              <a:rPr kumimoji="1" lang="en-US" altLang="ko-KR" sz="1100" b="1" baseline="0" dirty="0" smtClean="0">
                <a:latin typeface="Arial" panose="020B0604020202020204" pitchFamily="34" charset="0"/>
                <a:ea typeface="GulimChe" pitchFamily="49" charset="-127"/>
                <a:cs typeface="Arial" panose="020B0604020202020204" pitchFamily="34" charset="0"/>
              </a:rPr>
              <a:t>update </a:t>
            </a:r>
            <a:r>
              <a:rPr kumimoji="1" lang="en-US" altLang="ko-KR" sz="1100" b="1" baseline="0" dirty="0">
                <a:latin typeface="Arial" panose="020B0604020202020204" pitchFamily="34" charset="0"/>
                <a:ea typeface="GulimChe" pitchFamily="49" charset="-127"/>
                <a:cs typeface="Arial" panose="020B0604020202020204" pitchFamily="34" charset="0"/>
              </a:rPr>
              <a:t>function supports only </a:t>
            </a:r>
            <a:r>
              <a:rPr lang="ko-KR" altLang="ko-KR" sz="1100" b="1" baseline="0" dirty="0">
                <a:latin typeface="Arial" panose="020B0604020202020204" pitchFamily="34" charset="0"/>
                <a:ea typeface="GulimChe" pitchFamily="49" charset="-127"/>
                <a:cs typeface="Arial" panose="020B0604020202020204" pitchFamily="34" charset="0"/>
              </a:rPr>
              <a:t>di</a:t>
            </a:r>
            <a:r>
              <a:rPr kumimoji="1" lang="ko-KR" altLang="ko-KR" sz="1100" b="1" baseline="0" dirty="0">
                <a:latin typeface="Arial" panose="020B0604020202020204" pitchFamily="34" charset="0"/>
                <a:ea typeface="GulimChe" pitchFamily="49" charset="-127"/>
                <a:cs typeface="Arial" panose="020B0604020202020204" pitchFamily="34" charset="0"/>
              </a:rPr>
              <a:t>vx, avi, mkv, mp4, 3gp, 3g2, ts, tp, trp, mpg, mpeg, vob, vro, asf, wmv, mov, dat, f4v, flv, </a:t>
            </a:r>
            <a:r>
              <a:rPr kumimoji="1" lang="ko-KR" altLang="ko-KR" sz="1100" b="1" baseline="0">
                <a:latin typeface="Arial" panose="020B0604020202020204" pitchFamily="34" charset="0"/>
                <a:ea typeface="GulimChe" pitchFamily="49" charset="-127"/>
                <a:cs typeface="Arial" panose="020B0604020202020204" pitchFamily="34" charset="0"/>
              </a:rPr>
              <a:t>tts</a:t>
            </a:r>
            <a:r>
              <a:rPr kumimoji="1" lang="ko-KR" altLang="ko-KR" sz="1100" b="1" baseline="0" smtClean="0">
                <a:latin typeface="Arial" panose="020B0604020202020204" pitchFamily="34" charset="0"/>
                <a:ea typeface="GulimChe" pitchFamily="49" charset="-127"/>
                <a:cs typeface="Arial" panose="020B0604020202020204" pitchFamily="34" charset="0"/>
              </a:rPr>
              <a:t>, </a:t>
            </a:r>
            <a:r>
              <a:rPr kumimoji="1" lang="ko-KR" altLang="ko-KR" sz="1100" b="1" baseline="0" dirty="0">
                <a:latin typeface="Arial" panose="020B0604020202020204" pitchFamily="34" charset="0"/>
                <a:ea typeface="GulimChe" pitchFamily="49" charset="-127"/>
                <a:cs typeface="Arial" panose="020B0604020202020204" pitchFamily="34" charset="0"/>
              </a:rPr>
              <a:t>m4v, k3g, m2ts, mpe, mts, webm</a:t>
            </a:r>
            <a:r>
              <a:rPr kumimoji="1" lang="en-US" altLang="ko-KR" sz="1100" b="1" baseline="0" dirty="0">
                <a:latin typeface="Arial" panose="020B0604020202020204" pitchFamily="34" charset="0"/>
                <a:ea typeface="GulimChe" pitchFamily="49" charset="-127"/>
                <a:cs typeface="Arial" panose="020B0604020202020204" pitchFamily="34" charset="0"/>
              </a:rPr>
              <a:t>, </a:t>
            </a:r>
            <a:r>
              <a:rPr kumimoji="1" lang="ko-KR" altLang="ko-KR" sz="1100" b="1" baseline="0" dirty="0">
                <a:latin typeface="Arial" panose="020B0604020202020204" pitchFamily="34" charset="0"/>
                <a:ea typeface="GulimChe" pitchFamily="49" charset="-127"/>
                <a:cs typeface="Arial" panose="020B0604020202020204" pitchFamily="34" charset="0"/>
              </a:rPr>
              <a:t>lge, lg2</a:t>
            </a:r>
            <a:r>
              <a:rPr kumimoji="1" lang="ko-KR" altLang="ko-KR" sz="1100" b="1" baseline="0">
                <a:latin typeface="Arial" panose="020B0604020202020204" pitchFamily="34" charset="0"/>
                <a:ea typeface="GulimChe" pitchFamily="49" charset="-127"/>
                <a:cs typeface="Arial" panose="020B0604020202020204" pitchFamily="34" charset="0"/>
              </a:rPr>
              <a:t>, </a:t>
            </a:r>
            <a:r>
              <a:rPr kumimoji="1" lang="ko-KR" altLang="ko-KR" sz="1100" b="1" baseline="0" smtClean="0">
                <a:latin typeface="Arial" panose="020B0604020202020204" pitchFamily="34" charset="0"/>
                <a:ea typeface="GulimChe" pitchFamily="49" charset="-127"/>
                <a:cs typeface="Arial" panose="020B0604020202020204" pitchFamily="34" charset="0"/>
              </a:rPr>
              <a:t>lgv </a:t>
            </a:r>
            <a:r>
              <a:rPr kumimoji="1" lang="en-US" altLang="ko-KR" sz="1100" b="1" baseline="0" dirty="0" smtClean="0">
                <a:latin typeface="Arial" panose="020B0604020202020204" pitchFamily="34" charset="0"/>
                <a:ea typeface="GulimChe" pitchFamily="49" charset="-127"/>
                <a:cs typeface="Arial" panose="020B0604020202020204" pitchFamily="34" charset="0"/>
              </a:rPr>
              <a:t>  </a:t>
            </a:r>
            <a:r>
              <a:rPr lang="en-US" altLang="ko-KR" sz="1100" b="1" baseline="0" dirty="0" smtClean="0"/>
              <a:t>Whether </a:t>
            </a:r>
            <a:r>
              <a:rPr lang="en-US" altLang="ko-KR" sz="1100" b="1" baseline="0" dirty="0"/>
              <a:t>or not the video can be played is determined by the using </a:t>
            </a:r>
            <a:r>
              <a:rPr lang="en-US" altLang="ko-KR" sz="1100" b="1" baseline="0" dirty="0" smtClean="0"/>
              <a:t>module. </a:t>
            </a:r>
          </a:p>
          <a:p>
            <a:pPr marL="228600" indent="-228600" defTabSz="762000" latinLnBrk="1">
              <a:buFontTx/>
              <a:buAutoNum type="arabicPeriod"/>
            </a:pPr>
            <a:r>
              <a:rPr lang="en-US" altLang="ko-KR" sz="1100" b="1" baseline="0" dirty="0" smtClean="0"/>
              <a:t>If </a:t>
            </a:r>
            <a:r>
              <a:rPr lang="en-US" altLang="ko-KR" sz="1100" b="1" baseline="0" dirty="0"/>
              <a:t>you </a:t>
            </a:r>
            <a:r>
              <a:rPr lang="en-US" altLang="ko-KR" sz="1100" b="1" baseline="0" dirty="0" smtClean="0"/>
              <a:t>update </a:t>
            </a:r>
            <a:r>
              <a:rPr lang="en-US" altLang="ko-KR" sz="1100" b="1" baseline="0" dirty="0"/>
              <a:t>the </a:t>
            </a:r>
            <a:r>
              <a:rPr lang="en-US" altLang="ko-KR" sz="1100" b="1" baseline="0" dirty="0" smtClean="0"/>
              <a:t>video file, </a:t>
            </a:r>
            <a:r>
              <a:rPr lang="en-US" altLang="ko-KR" sz="1100" b="1" baseline="0" dirty="0"/>
              <a:t>original </a:t>
            </a:r>
            <a:r>
              <a:rPr lang="en-US" altLang="ko-KR" sz="1100" b="1" baseline="0" dirty="0" smtClean="0"/>
              <a:t>video file </a:t>
            </a:r>
            <a:r>
              <a:rPr lang="en-US" altLang="ko-KR" sz="1100" b="1" baseline="0" dirty="0"/>
              <a:t>will be removed.</a:t>
            </a:r>
          </a:p>
        </p:txBody>
      </p:sp>
      <p:sp>
        <p:nvSpPr>
          <p:cNvPr id="23" name="TextBox 47"/>
          <p:cNvSpPr txBox="1">
            <a:spLocks noChangeArrowheads="1"/>
          </p:cNvSpPr>
          <p:nvPr/>
        </p:nvSpPr>
        <p:spPr bwMode="auto">
          <a:xfrm>
            <a:off x="6397531" y="2379861"/>
            <a:ext cx="2643664" cy="430887"/>
          </a:xfrm>
          <a:prstGeom prst="rect">
            <a:avLst/>
          </a:prstGeom>
          <a:noFill/>
          <a:ln w="38100">
            <a:solidFill>
              <a:srgbClr val="FF0000"/>
            </a:solidFill>
            <a:miter lim="800000"/>
            <a:headEnd/>
            <a:tailEnd/>
          </a:ln>
        </p:spPr>
        <p:txBody>
          <a:bodyPr wrap="square">
            <a:spAutoFit/>
          </a:bodyPr>
          <a:lstStyle/>
          <a:p>
            <a:pPr marL="91440" latinLnBrk="1"/>
            <a:r>
              <a:rPr kumimoji="1" lang="en-US" altLang="ko-KR" sz="1100" b="1" baseline="0" dirty="0" smtClean="0">
                <a:ea typeface="Dotum" pitchFamily="34" charset="-127"/>
                <a:cs typeface="Arial" charset="0"/>
              </a:rPr>
              <a:t>When you select video file, image is checked.</a:t>
            </a:r>
            <a:endParaRPr kumimoji="1" lang="en-US" altLang="ko-KR" sz="1100" b="1" baseline="0" dirty="0">
              <a:solidFill>
                <a:srgbClr val="FF0000"/>
              </a:solidFill>
              <a:ea typeface="Dotum" pitchFamily="34" charset="-127"/>
              <a:cs typeface="Arial" charset="0"/>
            </a:endParaRPr>
          </a:p>
        </p:txBody>
      </p:sp>
      <p:sp>
        <p:nvSpPr>
          <p:cNvPr id="29" name="TextBox 28"/>
          <p:cNvSpPr txBox="1"/>
          <p:nvPr/>
        </p:nvSpPr>
        <p:spPr>
          <a:xfrm>
            <a:off x="991855" y="5786680"/>
            <a:ext cx="5204451" cy="577081"/>
          </a:xfrm>
          <a:prstGeom prst="rect">
            <a:avLst/>
          </a:prstGeom>
          <a:noFill/>
        </p:spPr>
        <p:txBody>
          <a:bodyPr wrap="square" rtlCol="0">
            <a:spAutoFit/>
          </a:bodyPr>
          <a:lstStyle/>
          <a:p>
            <a:pPr marL="182880" indent="-182880"/>
            <a:r>
              <a:rPr lang="en-US" altLang="ko-KR" sz="1050" b="1" baseline="0" dirty="0"/>
              <a:t>1</a:t>
            </a:r>
            <a:r>
              <a:rPr lang="en-US" altLang="ko-KR" sz="1050" b="1" baseline="0" dirty="0" smtClean="0"/>
              <a:t>.	Right Key: Move </a:t>
            </a:r>
            <a:r>
              <a:rPr lang="en-US" altLang="ko-KR" sz="1050" b="1" baseline="0" dirty="0"/>
              <a:t>to image </a:t>
            </a:r>
            <a:r>
              <a:rPr lang="en-US" altLang="ko-KR" sz="1050" b="1" baseline="0" dirty="0" smtClean="0"/>
              <a:t>area.</a:t>
            </a:r>
            <a:endParaRPr lang="en-US" altLang="ko-KR" sz="1050" b="1" baseline="0" dirty="0"/>
          </a:p>
          <a:p>
            <a:pPr marL="182880" indent="-182880"/>
            <a:r>
              <a:rPr lang="en-US" altLang="ko-KR" sz="1050" b="1" baseline="0" dirty="0" smtClean="0"/>
              <a:t>2.	Image area: Use the arrow keys to navigate between video thumbnails. Press OK (Enter) on the remote to select a video. </a:t>
            </a:r>
            <a:endParaRPr lang="en-US" altLang="ko-KR" sz="1050" b="1" baseline="0" dirty="0"/>
          </a:p>
        </p:txBody>
      </p:sp>
      <p:sp>
        <p:nvSpPr>
          <p:cNvPr id="22" name="AutoShape 53"/>
          <p:cNvSpPr>
            <a:spLocks noChangeArrowheads="1"/>
          </p:cNvSpPr>
          <p:nvPr/>
        </p:nvSpPr>
        <p:spPr bwMode="auto">
          <a:xfrm>
            <a:off x="219849" y="4732756"/>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800" b="1" baseline="0" dirty="0" smtClean="0">
                <a:ea typeface="GulimChe" pitchFamily="49" charset="-127"/>
              </a:rPr>
              <a:t>Screen </a:t>
            </a:r>
          </a:p>
          <a:p>
            <a:pPr algn="ctr" defTabSz="762000" latinLnBrk="1"/>
            <a:r>
              <a:rPr lang="en-US" altLang="ko-KR" sz="800" b="1" baseline="0" dirty="0" smtClean="0">
                <a:ea typeface="GulimChe" pitchFamily="49" charset="-127"/>
              </a:rPr>
              <a:t>Explanation</a:t>
            </a:r>
            <a:endParaRPr lang="en-US" altLang="ko-KR" sz="800" b="1" baseline="0" dirty="0">
              <a:ea typeface="GulimChe" pitchFamily="49" charset="-127"/>
            </a:endParaRPr>
          </a:p>
        </p:txBody>
      </p:sp>
      <p:pic>
        <p:nvPicPr>
          <p:cNvPr id="18" name="그림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36712"/>
            <a:ext cx="6333916" cy="3562828"/>
          </a:xfrm>
          <a:prstGeom prst="rect">
            <a:avLst/>
          </a:prstGeom>
        </p:spPr>
      </p:pic>
      <p:pic>
        <p:nvPicPr>
          <p:cNvPr id="3" name="그림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6783" y="840484"/>
            <a:ext cx="2752291" cy="1548164"/>
          </a:xfrm>
          <a:prstGeom prst="rect">
            <a:avLst/>
          </a:prstGeom>
        </p:spPr>
      </p:pic>
    </p:spTree>
    <p:extLst>
      <p:ext uri="{BB962C8B-B14F-4D97-AF65-F5344CB8AC3E}">
        <p14:creationId xmlns:p14="http://schemas.microsoft.com/office/powerpoint/2010/main" val="37143660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(Video Download </a:t>
            </a:r>
            <a:r>
              <a:rPr lang="en-US" altLang="ko-KR" sz="2300" baseline="0" dirty="0" smtClean="0">
                <a:latin typeface="Arial" charset="0"/>
              </a:rPr>
              <a:t>Complete) </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589240"/>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653136"/>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661" y="5809681"/>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2" name="Rectangle 30"/>
          <p:cNvSpPr>
            <a:spLocks noChangeAspect="1" noChangeArrowheads="1"/>
          </p:cNvSpPr>
          <p:nvPr/>
        </p:nvSpPr>
        <p:spPr bwMode="auto">
          <a:xfrm>
            <a:off x="1666732" y="4542336"/>
            <a:ext cx="4520681" cy="285750"/>
          </a:xfrm>
          <a:prstGeom prst="rect">
            <a:avLst/>
          </a:prstGeom>
          <a:noFill/>
          <a:ln w="9525">
            <a:noFill/>
            <a:miter lim="800000"/>
            <a:headEnd/>
            <a:tailEnd/>
          </a:ln>
        </p:spPr>
        <p:txBody>
          <a:bodyPr lIns="92075" tIns="46038" rIns="92075" bIns="46038" anchor="ctr"/>
          <a:lstStyle/>
          <a:p>
            <a:pPr marL="228600" indent="-228600" latinLnBrk="1"/>
            <a:endParaRPr kumimoji="1" lang="en-US" altLang="ko-KR" sz="1000" b="1" baseline="0" dirty="0">
              <a:ea typeface="Gulim" pitchFamily="34" charset="-127"/>
              <a:cs typeface="Arial" charset="0"/>
            </a:endParaRPr>
          </a:p>
        </p:txBody>
      </p:sp>
      <p:sp>
        <p:nvSpPr>
          <p:cNvPr id="33" name="TextBox 32"/>
          <p:cNvSpPr txBox="1"/>
          <p:nvPr/>
        </p:nvSpPr>
        <p:spPr>
          <a:xfrm>
            <a:off x="930288" y="4653136"/>
            <a:ext cx="5080663" cy="577081"/>
          </a:xfrm>
          <a:prstGeom prst="rect">
            <a:avLst/>
          </a:prstGeom>
          <a:noFill/>
        </p:spPr>
        <p:txBody>
          <a:bodyPr wrap="square" rtlCol="0">
            <a:spAutoFit/>
          </a:bodyPr>
          <a:lstStyle/>
          <a:p>
            <a:pPr marL="182880" indent="-182880"/>
            <a:r>
              <a:rPr lang="en-US" altLang="ko-KR" sz="1050" b="1" baseline="0" dirty="0"/>
              <a:t>1</a:t>
            </a:r>
            <a:r>
              <a:rPr lang="en-US" altLang="ko-KR" sz="1050" b="1" baseline="0" dirty="0" smtClean="0"/>
              <a:t>.	OK </a:t>
            </a:r>
            <a:r>
              <a:rPr lang="en-US" altLang="ko-KR" sz="1050" b="1" baseline="0" dirty="0"/>
              <a:t>Button: If show a popup , icon download is complete. Check the update status. When you select OK (press </a:t>
            </a:r>
            <a:r>
              <a:rPr lang="en-US" altLang="ko-KR" sz="1050" b="1" baseline="0" dirty="0" smtClean="0"/>
              <a:t>OK </a:t>
            </a:r>
            <a:r>
              <a:rPr lang="en-US" altLang="ko-KR" sz="1050" b="1" baseline="0" dirty="0"/>
              <a:t>[Enter] on the remote)</a:t>
            </a:r>
            <a:r>
              <a:rPr lang="en-US" altLang="ko-KR" sz="1050" b="1" baseline="0" dirty="0" smtClean="0"/>
              <a:t>, </a:t>
            </a:r>
            <a:r>
              <a:rPr lang="en-US" altLang="ko-KR" sz="1050" b="1" baseline="0" dirty="0"/>
              <a:t>panel is changed </a:t>
            </a:r>
            <a:r>
              <a:rPr lang="en-US" altLang="ko-KR" sz="1050" b="1" baseline="0" dirty="0" smtClean="0"/>
              <a:t>to Video Download screen.</a:t>
            </a:r>
            <a:endParaRPr lang="en-US" altLang="ko-KR" sz="1050" b="1" baseline="0" dirty="0"/>
          </a:p>
        </p:txBody>
      </p:sp>
      <p:sp>
        <p:nvSpPr>
          <p:cNvPr id="38" name="TextBox 37"/>
          <p:cNvSpPr txBox="1"/>
          <p:nvPr/>
        </p:nvSpPr>
        <p:spPr>
          <a:xfrm>
            <a:off x="959019" y="5733256"/>
            <a:ext cx="5269165" cy="900246"/>
          </a:xfrm>
          <a:prstGeom prst="rect">
            <a:avLst/>
          </a:prstGeom>
          <a:noFill/>
        </p:spPr>
        <p:txBody>
          <a:bodyPr wrap="square" rtlCol="0">
            <a:spAutoFit/>
          </a:bodyPr>
          <a:lstStyle/>
          <a:p>
            <a:pPr marL="182880" indent="-182880"/>
            <a:r>
              <a:rPr lang="en-US" altLang="ko-KR" sz="1050" b="1" baseline="0" dirty="0" smtClean="0"/>
              <a:t>1.	If the download was completed</a:t>
            </a:r>
            <a:r>
              <a:rPr lang="en-US" altLang="ko-KR" sz="1050" b="1" baseline="0" dirty="0"/>
              <a:t>, the screen maintains the last update status and the pop-up appears</a:t>
            </a:r>
            <a:r>
              <a:rPr lang="en-US" altLang="ko-KR" sz="1050" b="1" baseline="0" dirty="0" smtClean="0"/>
              <a:t>.</a:t>
            </a:r>
          </a:p>
          <a:p>
            <a:pPr marL="228600" indent="-228600">
              <a:buAutoNum type="arabicPeriod" startAt="2"/>
            </a:pPr>
            <a:r>
              <a:rPr lang="en-US" altLang="ko-KR" sz="1050" b="1" baseline="0" dirty="0" smtClean="0"/>
              <a:t>When </a:t>
            </a:r>
            <a:r>
              <a:rPr lang="en-US" altLang="ko-KR" sz="1050" b="1" baseline="0" dirty="0"/>
              <a:t>the download is complete, the TV </a:t>
            </a:r>
            <a:r>
              <a:rPr lang="en-US" altLang="ko-KR" sz="1050" b="1" baseline="0" dirty="0" smtClean="0"/>
              <a:t>will </a:t>
            </a:r>
            <a:r>
              <a:rPr lang="en-US" altLang="ko-KR" sz="1050" b="1" baseline="0" dirty="0"/>
              <a:t>not reboot</a:t>
            </a:r>
            <a:r>
              <a:rPr lang="en-US" altLang="ko-KR" sz="1050" b="1" baseline="0" dirty="0" smtClean="0"/>
              <a:t>.</a:t>
            </a:r>
          </a:p>
          <a:p>
            <a:pPr marL="228600" indent="-228600">
              <a:buFontTx/>
              <a:buAutoNum type="arabicPeriod" startAt="2"/>
            </a:pPr>
            <a:r>
              <a:rPr lang="en-US" altLang="ko-KR" sz="1050" b="1" baseline="0" dirty="0"/>
              <a:t>The time-out does not apply in complete </a:t>
            </a:r>
            <a:r>
              <a:rPr lang="en-US" altLang="ko-KR" sz="1050" b="1" baseline="0" dirty="0" smtClean="0"/>
              <a:t>page.</a:t>
            </a:r>
            <a:endParaRPr lang="en-US" altLang="ko-KR" sz="1050" b="1" baseline="0" dirty="0"/>
          </a:p>
          <a:p>
            <a:endParaRPr lang="en-US" altLang="ko-KR" sz="1050" b="1" baseline="0" dirty="0"/>
          </a:p>
        </p:txBody>
      </p:sp>
      <p:sp>
        <p:nvSpPr>
          <p:cNvPr id="40" name="TextBox 47"/>
          <p:cNvSpPr txBox="1">
            <a:spLocks noChangeArrowheads="1"/>
          </p:cNvSpPr>
          <p:nvPr/>
        </p:nvSpPr>
        <p:spPr bwMode="auto">
          <a:xfrm>
            <a:off x="6401882" y="5115448"/>
            <a:ext cx="2674338" cy="577081"/>
          </a:xfrm>
          <a:prstGeom prst="rect">
            <a:avLst/>
          </a:prstGeom>
          <a:noFill/>
          <a:ln w="38100">
            <a:solidFill>
              <a:srgbClr val="FF0000"/>
            </a:solidFill>
            <a:miter lim="800000"/>
            <a:headEnd/>
            <a:tailEnd/>
          </a:ln>
        </p:spPr>
        <p:txBody>
          <a:bodyPr wrap="square">
            <a:spAutoFit/>
          </a:bodyPr>
          <a:lstStyle/>
          <a:p>
            <a:pPr defTabSz="762000" latinLnBrk="1"/>
            <a:r>
              <a:rPr kumimoji="1" lang="en-US" altLang="ko-KR" sz="1050" b="1" baseline="0" dirty="0">
                <a:ea typeface="GulimChe" pitchFamily="49" charset="-127"/>
              </a:rPr>
              <a:t>If the </a:t>
            </a:r>
            <a:r>
              <a:rPr kumimoji="1" lang="en-US" altLang="ko-KR" sz="1050" b="1" baseline="0" dirty="0" smtClean="0">
                <a:ea typeface="GulimChe" pitchFamily="49" charset="-127"/>
              </a:rPr>
              <a:t>video is </a:t>
            </a:r>
            <a:r>
              <a:rPr kumimoji="1" lang="en-US" altLang="ko-KR" sz="1050" b="1" baseline="0" dirty="0">
                <a:ea typeface="GulimChe" pitchFamily="49" charset="-127"/>
              </a:rPr>
              <a:t>successful for downloading, the update status is displayed as </a:t>
            </a:r>
            <a:r>
              <a:rPr kumimoji="1" lang="en-US" altLang="ko-KR" sz="1050" b="1" baseline="0" dirty="0" smtClean="0">
                <a:ea typeface="GulimChe" pitchFamily="49" charset="-127"/>
              </a:rPr>
              <a:t>Complete</a:t>
            </a:r>
            <a:r>
              <a:rPr kumimoji="1" lang="en-US" altLang="ko-KR" sz="1050" b="1" baseline="0" dirty="0">
                <a:ea typeface="GulimChe" pitchFamily="49" charset="-127"/>
              </a:rPr>
              <a:t>.</a:t>
            </a:r>
            <a:endParaRPr kumimoji="1" lang="en-US" altLang="ko-KR" sz="700" b="1" baseline="0" dirty="0">
              <a:ea typeface="GulimChe" pitchFamily="49" charset="-127"/>
            </a:endParaRPr>
          </a:p>
        </p:txBody>
      </p:sp>
      <p:sp>
        <p:nvSpPr>
          <p:cNvPr id="28" name="TextBox 47"/>
          <p:cNvSpPr txBox="1">
            <a:spLocks noChangeArrowheads="1"/>
          </p:cNvSpPr>
          <p:nvPr/>
        </p:nvSpPr>
        <p:spPr bwMode="auto">
          <a:xfrm>
            <a:off x="6401882" y="2709861"/>
            <a:ext cx="2674338" cy="577081"/>
          </a:xfrm>
          <a:prstGeom prst="rect">
            <a:avLst/>
          </a:prstGeom>
          <a:noFill/>
          <a:ln w="38100">
            <a:solidFill>
              <a:srgbClr val="FF0000"/>
            </a:solidFill>
            <a:miter lim="800000"/>
            <a:headEnd/>
            <a:tailEnd/>
          </a:ln>
        </p:spPr>
        <p:txBody>
          <a:bodyPr wrap="square">
            <a:spAutoFit/>
          </a:bodyPr>
          <a:lstStyle/>
          <a:p>
            <a:pPr defTabSz="762000" latinLnBrk="1"/>
            <a:r>
              <a:rPr kumimoji="1" lang="en-US" altLang="ko-KR" sz="1050" b="1" baseline="0" dirty="0">
                <a:ea typeface="GulimChe" pitchFamily="49" charset="-127"/>
              </a:rPr>
              <a:t>If the capacity you want to download is greater than the internal capacity, the pop-up is output.</a:t>
            </a:r>
          </a:p>
        </p:txBody>
      </p:sp>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3306" y="922144"/>
            <a:ext cx="2745824" cy="1544526"/>
          </a:xfrm>
          <a:prstGeom prst="rect">
            <a:avLst/>
          </a:prstGeom>
        </p:spPr>
      </p:pic>
      <p:pic>
        <p:nvPicPr>
          <p:cNvPr id="3" name="그림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47" y="906557"/>
            <a:ext cx="6307099" cy="3547743"/>
          </a:xfrm>
          <a:prstGeom prst="rect">
            <a:avLst/>
          </a:prstGeom>
        </p:spPr>
      </p:pic>
      <p:pic>
        <p:nvPicPr>
          <p:cNvPr id="5" name="그림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57578" y="3483896"/>
            <a:ext cx="2718642" cy="1529236"/>
          </a:xfrm>
          <a:prstGeom prst="rect">
            <a:avLst/>
          </a:prstGeom>
        </p:spPr>
      </p:pic>
    </p:spTree>
    <p:extLst>
      <p:ext uri="{BB962C8B-B14F-4D97-AF65-F5344CB8AC3E}">
        <p14:creationId xmlns:p14="http://schemas.microsoft.com/office/powerpoint/2010/main" val="35158499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31936" y="4522447"/>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(Data Cloning) </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373216"/>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6" name="AutoShape 53"/>
          <p:cNvSpPr>
            <a:spLocks noChangeArrowheads="1"/>
          </p:cNvSpPr>
          <p:nvPr/>
        </p:nvSpPr>
        <p:spPr bwMode="auto">
          <a:xfrm>
            <a:off x="193661" y="5589240"/>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2" name="Rectangle 30"/>
          <p:cNvSpPr>
            <a:spLocks noChangeAspect="1" noChangeArrowheads="1"/>
          </p:cNvSpPr>
          <p:nvPr/>
        </p:nvSpPr>
        <p:spPr bwMode="auto">
          <a:xfrm>
            <a:off x="1666732" y="4542336"/>
            <a:ext cx="4520681" cy="285750"/>
          </a:xfrm>
          <a:prstGeom prst="rect">
            <a:avLst/>
          </a:prstGeom>
          <a:noFill/>
          <a:ln w="9525">
            <a:noFill/>
            <a:miter lim="800000"/>
            <a:headEnd/>
            <a:tailEnd/>
          </a:ln>
        </p:spPr>
        <p:txBody>
          <a:bodyPr lIns="92075" tIns="46038" rIns="92075" bIns="46038" anchor="ctr"/>
          <a:lstStyle/>
          <a:p>
            <a:pPr marL="228600" indent="-228600" latinLnBrk="1"/>
            <a:endParaRPr kumimoji="1" lang="en-US" altLang="ko-KR" sz="1000" b="1" baseline="0" dirty="0">
              <a:ea typeface="Gulim" pitchFamily="34" charset="-127"/>
              <a:cs typeface="Arial" charset="0"/>
            </a:endParaRPr>
          </a:p>
        </p:txBody>
      </p:sp>
      <p:sp>
        <p:nvSpPr>
          <p:cNvPr id="28" name="TextBox 27"/>
          <p:cNvSpPr txBox="1"/>
          <p:nvPr/>
        </p:nvSpPr>
        <p:spPr>
          <a:xfrm>
            <a:off x="943249" y="4779067"/>
            <a:ext cx="5303312" cy="243143"/>
          </a:xfrm>
          <a:prstGeom prst="rect">
            <a:avLst/>
          </a:prstGeom>
          <a:noFill/>
        </p:spPr>
        <p:txBody>
          <a:bodyPr wrap="square" rtlCol="0">
            <a:spAutoFit/>
          </a:bodyPr>
          <a:lstStyle/>
          <a:p>
            <a:r>
              <a:rPr lang="en-US" altLang="ko-KR" sz="980" b="1" baseline="0" dirty="0" smtClean="0"/>
              <a:t>Data Cloning contains “Import Clone File” and “Export Clone File” options.</a:t>
            </a:r>
            <a:endParaRPr lang="en-US" altLang="ko-KR" sz="980" b="1" baseline="0" dirty="0"/>
          </a:p>
        </p:txBody>
      </p:sp>
      <p:sp>
        <p:nvSpPr>
          <p:cNvPr id="24" name="AutoShape 53"/>
          <p:cNvSpPr>
            <a:spLocks noChangeArrowheads="1"/>
          </p:cNvSpPr>
          <p:nvPr/>
        </p:nvSpPr>
        <p:spPr bwMode="auto">
          <a:xfrm>
            <a:off x="167417" y="4590015"/>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800" b="1" baseline="0" dirty="0" smtClean="0">
                <a:ea typeface="GulimChe" pitchFamily="49" charset="-127"/>
              </a:rPr>
              <a:t>Screen </a:t>
            </a:r>
          </a:p>
          <a:p>
            <a:pPr algn="ctr" defTabSz="762000" latinLnBrk="1"/>
            <a:r>
              <a:rPr lang="en-US" altLang="ko-KR" sz="800" b="1" baseline="0" dirty="0" smtClean="0">
                <a:ea typeface="GulimChe" pitchFamily="49" charset="-127"/>
              </a:rPr>
              <a:t>Explanation</a:t>
            </a:r>
            <a:endParaRPr lang="en-US" altLang="ko-KR" sz="800" b="1" baseline="0" dirty="0">
              <a:ea typeface="GulimChe" pitchFamily="49" charset="-127"/>
            </a:endParaRPr>
          </a:p>
        </p:txBody>
      </p:sp>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57250"/>
            <a:ext cx="6342024" cy="3567389"/>
          </a:xfrm>
          <a:prstGeom prst="rect">
            <a:avLst/>
          </a:prstGeom>
        </p:spPr>
      </p:pic>
    </p:spTree>
    <p:extLst>
      <p:ext uri="{BB962C8B-B14F-4D97-AF65-F5344CB8AC3E}">
        <p14:creationId xmlns:p14="http://schemas.microsoft.com/office/powerpoint/2010/main" val="36179701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(Import Clone File) </a:t>
            </a:r>
            <a:endParaRPr lang="ko-KR" altLang="en-US" sz="2300" baseline="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373216"/>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581128"/>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661" y="5589240"/>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2" name="Rectangle 30"/>
          <p:cNvSpPr>
            <a:spLocks noChangeAspect="1" noChangeArrowheads="1"/>
          </p:cNvSpPr>
          <p:nvPr/>
        </p:nvSpPr>
        <p:spPr bwMode="auto">
          <a:xfrm>
            <a:off x="1666732" y="4542336"/>
            <a:ext cx="4520681" cy="285750"/>
          </a:xfrm>
          <a:prstGeom prst="rect">
            <a:avLst/>
          </a:prstGeom>
          <a:noFill/>
          <a:ln w="9525">
            <a:noFill/>
            <a:miter lim="800000"/>
            <a:headEnd/>
            <a:tailEnd/>
          </a:ln>
        </p:spPr>
        <p:txBody>
          <a:bodyPr lIns="92075" tIns="46038" rIns="92075" bIns="46038" anchor="ctr"/>
          <a:lstStyle/>
          <a:p>
            <a:pPr marL="228600" indent="-228600" latinLnBrk="1"/>
            <a:endParaRPr kumimoji="1" lang="en-US" altLang="ko-KR" sz="1000" b="1" baseline="0" dirty="0">
              <a:ea typeface="Gulim" pitchFamily="34" charset="-127"/>
              <a:cs typeface="Arial" charset="0"/>
            </a:endParaRPr>
          </a:p>
        </p:txBody>
      </p:sp>
      <p:sp>
        <p:nvSpPr>
          <p:cNvPr id="17" name="Rectangle 82"/>
          <p:cNvSpPr>
            <a:spLocks noChangeArrowheads="1"/>
          </p:cNvSpPr>
          <p:nvPr/>
        </p:nvSpPr>
        <p:spPr bwMode="auto">
          <a:xfrm>
            <a:off x="6306332" y="836712"/>
            <a:ext cx="2809875" cy="5886869"/>
          </a:xfrm>
          <a:prstGeom prst="rect">
            <a:avLst/>
          </a:prstGeom>
          <a:noFill/>
          <a:ln w="9525" algn="ctr">
            <a:noFill/>
            <a:miter lim="800000"/>
            <a:headEnd/>
            <a:tailEnd/>
          </a:ln>
        </p:spPr>
        <p:txBody>
          <a:bodyPr lIns="92075" tIns="46038" rIns="92075" bIns="46038">
            <a:spAutoFit/>
          </a:bodyPr>
          <a:lstStyle/>
          <a:p>
            <a:pPr marL="182880" indent="-182880" defTabSz="762000" latinLnBrk="1">
              <a:buFontTx/>
              <a:buAutoNum type="arabicPeriod"/>
            </a:pPr>
            <a:r>
              <a:rPr kumimoji="1" lang="en-US" altLang="ko-KR" sz="1050" b="1" baseline="0" dirty="0" smtClean="0">
                <a:ea typeface="Dotum" pitchFamily="34" charset="-127"/>
                <a:cs typeface="Arial" charset="0"/>
              </a:rPr>
              <a:t>If it contains an FTG Channel Map, the Clone (.</a:t>
            </a:r>
            <a:r>
              <a:rPr kumimoji="1" lang="en-US" altLang="ko-KR" sz="1050" b="1" baseline="0" dirty="0" err="1" smtClean="0">
                <a:ea typeface="Dotum" pitchFamily="34" charset="-127"/>
                <a:cs typeface="Arial" charset="0"/>
              </a:rPr>
              <a:t>tlx</a:t>
            </a:r>
            <a:r>
              <a:rPr kumimoji="1" lang="en-US" altLang="ko-KR" sz="1050" b="1" baseline="0" dirty="0" smtClean="0">
                <a:ea typeface="Dotum" pitchFamily="34" charset="-127"/>
                <a:cs typeface="Arial" charset="0"/>
              </a:rPr>
              <a:t>) file configures the TV for FTG Mode via CPU operation.</a:t>
            </a:r>
          </a:p>
          <a:p>
            <a:pPr marL="182880" indent="-182880" defTabSz="762000" latinLnBrk="1">
              <a:buFontTx/>
              <a:buAutoNum type="arabicPeriod"/>
            </a:pPr>
            <a:r>
              <a:rPr kumimoji="1" lang="en-US" altLang="ko-KR" sz="1050" b="1" baseline="0" dirty="0" smtClean="0">
                <a:ea typeface="Dotum" pitchFamily="34" charset="-127"/>
                <a:cs typeface="Arial" charset="0"/>
              </a:rPr>
              <a:t>Users may export (save) FTG configuration from a Master TV, if necessary/desired (see Export Clone File process). </a:t>
            </a:r>
            <a:r>
              <a:rPr kumimoji="1" lang="en-US" altLang="ko-KR" sz="1050" b="1" baseline="0" dirty="0">
                <a:ea typeface="Gulim" pitchFamily="34" charset="-127"/>
              </a:rPr>
              <a:t>Once the internal TV data and its Channel Map information </a:t>
            </a:r>
            <a:r>
              <a:rPr kumimoji="1" lang="en-US" altLang="ko-KR" sz="1050" b="1" baseline="0" dirty="0" smtClean="0">
                <a:ea typeface="Gulim" pitchFamily="34" charset="-127"/>
              </a:rPr>
              <a:t>are exported to </a:t>
            </a:r>
            <a:r>
              <a:rPr kumimoji="1" lang="en-US" altLang="ko-KR" sz="1050" b="1" baseline="0" dirty="0">
                <a:ea typeface="Gulim" pitchFamily="34" charset="-127"/>
              </a:rPr>
              <a:t>the USB </a:t>
            </a:r>
            <a:r>
              <a:rPr kumimoji="1" lang="en-US" altLang="ko-KR" sz="1050" b="1" baseline="0" dirty="0" smtClean="0">
                <a:ea typeface="Gulim" pitchFamily="34" charset="-127"/>
              </a:rPr>
              <a:t>device, </a:t>
            </a:r>
            <a:r>
              <a:rPr kumimoji="1" lang="en-US" altLang="ko-KR" sz="1050" b="1" baseline="0" dirty="0">
                <a:ea typeface="Gulim" pitchFamily="34" charset="-127"/>
              </a:rPr>
              <a:t>the user can start </a:t>
            </a:r>
            <a:r>
              <a:rPr kumimoji="1" lang="en-US" altLang="ko-KR" sz="1050" b="1" baseline="0" dirty="0" smtClean="0">
                <a:ea typeface="Gulim" pitchFamily="34" charset="-127"/>
              </a:rPr>
              <a:t>Import </a:t>
            </a:r>
            <a:r>
              <a:rPr kumimoji="1" lang="en-US" altLang="ko-KR" sz="1050" b="1" baseline="0" dirty="0">
                <a:ea typeface="Gulim" pitchFamily="34" charset="-127"/>
              </a:rPr>
              <a:t>Clone </a:t>
            </a:r>
            <a:r>
              <a:rPr kumimoji="1" lang="en-US" altLang="ko-KR" sz="1050" b="1" baseline="0" dirty="0" smtClean="0">
                <a:ea typeface="Gulim" pitchFamily="34" charset="-127"/>
              </a:rPr>
              <a:t>File </a:t>
            </a:r>
            <a:r>
              <a:rPr kumimoji="1" lang="en-US" altLang="ko-KR" sz="1050" b="1" baseline="0" dirty="0">
                <a:ea typeface="Gulim" pitchFamily="34" charset="-127"/>
              </a:rPr>
              <a:t>process with </a:t>
            </a:r>
            <a:r>
              <a:rPr kumimoji="1" lang="en-US" altLang="ko-KR" sz="1050" b="1" baseline="0" dirty="0" smtClean="0">
                <a:ea typeface="Gulim" pitchFamily="34" charset="-127"/>
              </a:rPr>
              <a:t>the data (.</a:t>
            </a:r>
            <a:r>
              <a:rPr kumimoji="1" lang="en-US" altLang="ko-KR" sz="1050" b="1" baseline="0" dirty="0" err="1" smtClean="0">
                <a:ea typeface="Gulim" pitchFamily="34" charset="-127"/>
              </a:rPr>
              <a:t>tlx</a:t>
            </a:r>
            <a:r>
              <a:rPr kumimoji="1" lang="en-US" altLang="ko-KR" sz="1050" b="1" baseline="0" dirty="0" smtClean="0">
                <a:ea typeface="Gulim" pitchFamily="34" charset="-127"/>
              </a:rPr>
              <a:t>) </a:t>
            </a:r>
            <a:r>
              <a:rPr kumimoji="1" lang="en-US" altLang="ko-KR" sz="1050" b="1" baseline="0" dirty="0">
                <a:ea typeface="Gulim" pitchFamily="34" charset="-127"/>
              </a:rPr>
              <a:t>file generated and stored </a:t>
            </a:r>
            <a:r>
              <a:rPr kumimoji="1" lang="en-US" altLang="ko-KR" sz="1050" b="1" baseline="0" dirty="0" smtClean="0">
                <a:ea typeface="Gulim" pitchFamily="34" charset="-127"/>
              </a:rPr>
              <a:t>on the USB device</a:t>
            </a:r>
            <a:r>
              <a:rPr kumimoji="1" lang="en-US" altLang="ko-KR" sz="1050" b="1" baseline="0" dirty="0">
                <a:ea typeface="Gulim" pitchFamily="34" charset="-127"/>
              </a:rPr>
              <a:t>. As warned in </a:t>
            </a:r>
            <a:r>
              <a:rPr kumimoji="1" lang="en-US" altLang="ko-KR" sz="1050" b="1" baseline="0" dirty="0" smtClean="0">
                <a:ea typeface="Gulim" pitchFamily="34" charset="-127"/>
              </a:rPr>
              <a:t>Export </a:t>
            </a:r>
            <a:r>
              <a:rPr kumimoji="1" lang="en-US" altLang="ko-KR" sz="1050" b="1" baseline="0" dirty="0">
                <a:ea typeface="Gulim" pitchFamily="34" charset="-127"/>
              </a:rPr>
              <a:t>Clone </a:t>
            </a:r>
            <a:r>
              <a:rPr kumimoji="1" lang="en-US" altLang="ko-KR" sz="1050" b="1" baseline="0" dirty="0" smtClean="0">
                <a:ea typeface="Gulim" pitchFamily="34" charset="-127"/>
              </a:rPr>
              <a:t>File </a:t>
            </a:r>
            <a:r>
              <a:rPr kumimoji="1" lang="en-US" altLang="ko-KR" sz="1050" b="1" baseline="0" dirty="0">
                <a:ea typeface="Gulim" pitchFamily="34" charset="-127"/>
              </a:rPr>
              <a:t>process, the user should not turn TV off or unplug the USB </a:t>
            </a:r>
            <a:r>
              <a:rPr kumimoji="1" lang="en-US" altLang="ko-KR" sz="1050" b="1" baseline="0" dirty="0" smtClean="0">
                <a:ea typeface="Gulim" pitchFamily="34" charset="-127"/>
              </a:rPr>
              <a:t>device.</a:t>
            </a:r>
            <a:endParaRPr kumimoji="1" lang="en-US" altLang="ko-KR" sz="1050" b="1" baseline="0" dirty="0" smtClean="0">
              <a:ea typeface="Dotum" pitchFamily="34" charset="-127"/>
              <a:cs typeface="Arial" charset="0"/>
            </a:endParaRPr>
          </a:p>
          <a:p>
            <a:pPr marL="182880" indent="-182880" defTabSz="762000" latinLnBrk="1">
              <a:buFontTx/>
              <a:buAutoNum type="arabicPeriod"/>
            </a:pPr>
            <a:r>
              <a:rPr kumimoji="1" lang="en-US" altLang="ko-KR" sz="1050" b="1" baseline="0" dirty="0" smtClean="0">
                <a:ea typeface="Dotum" pitchFamily="34" charset="-127"/>
                <a:cs typeface="Arial" charset="0"/>
              </a:rPr>
              <a:t>When </a:t>
            </a:r>
            <a:r>
              <a:rPr kumimoji="1" lang="en-US" altLang="ko-KR" sz="1050" b="1" baseline="0" dirty="0">
                <a:ea typeface="Dotum" pitchFamily="34" charset="-127"/>
                <a:cs typeface="Arial" charset="0"/>
              </a:rPr>
              <a:t>download is completed, the TV will automatically reboot.</a:t>
            </a:r>
          </a:p>
          <a:p>
            <a:pPr marL="182880" indent="-182880" defTabSz="762000" latinLnBrk="1">
              <a:buFontTx/>
              <a:buAutoNum type="arabicPeriod"/>
            </a:pPr>
            <a:r>
              <a:rPr kumimoji="1" lang="en-US" altLang="ko-KR" sz="1050" b="1" baseline="0" dirty="0">
                <a:ea typeface="Dotum" pitchFamily="34" charset="-127"/>
                <a:cs typeface="Arial" charset="0"/>
              </a:rPr>
              <a:t>If there are no Clone files, the screen will show: “No Clone files on selected </a:t>
            </a:r>
            <a:r>
              <a:rPr kumimoji="1" lang="en-US" altLang="ko-KR" sz="1050" b="1" baseline="0" dirty="0" smtClean="0">
                <a:ea typeface="Dotum" pitchFamily="34" charset="-127"/>
                <a:cs typeface="Arial" charset="0"/>
              </a:rPr>
              <a:t>USB </a:t>
            </a:r>
            <a:r>
              <a:rPr kumimoji="1" lang="en-US" altLang="ko-KR" sz="1050" b="1" baseline="0" dirty="0">
                <a:ea typeface="Dotum" pitchFamily="34" charset="-127"/>
                <a:cs typeface="Arial" charset="0"/>
              </a:rPr>
              <a:t>device</a:t>
            </a:r>
            <a:r>
              <a:rPr kumimoji="1" lang="en-US" altLang="ko-KR" sz="1050" b="1" baseline="0" dirty="0" smtClean="0">
                <a:ea typeface="Dotum" pitchFamily="34" charset="-127"/>
                <a:cs typeface="Arial" charset="0"/>
              </a:rPr>
              <a:t>.”</a:t>
            </a:r>
          </a:p>
          <a:p>
            <a:pPr marL="182880" indent="-182880" defTabSz="762000" latinLnBrk="1">
              <a:buFontTx/>
              <a:buAutoNum type="arabicPeriod"/>
            </a:pPr>
            <a:r>
              <a:rPr kumimoji="1" lang="en-US" altLang="ko-KR" sz="1050" b="1" baseline="0" dirty="0" smtClean="0">
                <a:ea typeface="Gulim" pitchFamily="34" charset="-127"/>
              </a:rPr>
              <a:t>Display </a:t>
            </a:r>
            <a:r>
              <a:rPr kumimoji="1" lang="en-US" altLang="ko-KR" sz="1050" b="1" baseline="0" dirty="0">
                <a:ea typeface="Gulim" pitchFamily="34" charset="-127"/>
              </a:rPr>
              <a:t>Logical or Physical </a:t>
            </a:r>
            <a:r>
              <a:rPr kumimoji="1" lang="en-US" altLang="ko-KR" sz="1050" b="1" baseline="0" dirty="0" smtClean="0">
                <a:ea typeface="Gulim" pitchFamily="34" charset="-127"/>
              </a:rPr>
              <a:t>channel tuning selection </a:t>
            </a:r>
            <a:r>
              <a:rPr kumimoji="1" lang="en-US" altLang="ko-KR" sz="1050" b="1" baseline="0" dirty="0">
                <a:ea typeface="Gulim" pitchFamily="34" charset="-127"/>
              </a:rPr>
              <a:t>UI  </a:t>
            </a:r>
            <a:r>
              <a:rPr kumimoji="1" lang="en-US" altLang="ko-KR" sz="1050" b="1" baseline="0" dirty="0" smtClean="0">
                <a:ea typeface="Gulim" pitchFamily="34" charset="-127"/>
              </a:rPr>
              <a:t>when FTG Channel Map in </a:t>
            </a:r>
            <a:r>
              <a:rPr kumimoji="1" lang="en-US" altLang="ko-KR" sz="1050" b="1" baseline="0" dirty="0">
                <a:ea typeface="Gulim" pitchFamily="34" charset="-127"/>
              </a:rPr>
              <a:t>TLX </a:t>
            </a:r>
            <a:r>
              <a:rPr kumimoji="1" lang="en-US" altLang="ko-KR" sz="1050" b="1" baseline="0" dirty="0" smtClean="0">
                <a:ea typeface="Gulim" pitchFamily="34" charset="-127"/>
              </a:rPr>
              <a:t>file includes </a:t>
            </a:r>
            <a:r>
              <a:rPr lang="en-US" altLang="ko-KR" sz="1050" b="1" baseline="0" dirty="0" smtClean="0"/>
              <a:t>RF </a:t>
            </a:r>
            <a:r>
              <a:rPr lang="en-US" altLang="ko-KR" sz="1050" b="1" baseline="0" dirty="0"/>
              <a:t>channels and Aux inputs </a:t>
            </a:r>
            <a:r>
              <a:rPr lang="en-US" altLang="ko-KR" sz="1050" b="1" i="1" baseline="0" dirty="0"/>
              <a:t>only</a:t>
            </a:r>
            <a:r>
              <a:rPr kumimoji="1" lang="en-US" altLang="ko-KR" sz="1050" b="1" baseline="0" dirty="0" smtClean="0">
                <a:ea typeface="Gulim" pitchFamily="34" charset="-127"/>
              </a:rPr>
              <a:t>. Physical channel tuning is not available when the FTG Channel Map includes IP channels.</a:t>
            </a:r>
            <a:endParaRPr kumimoji="1" lang="en-US" altLang="ko-KR" sz="1050" b="1" baseline="0" dirty="0">
              <a:ea typeface="GulimChe" pitchFamily="49" charset="-127"/>
            </a:endParaRPr>
          </a:p>
          <a:p>
            <a:pPr marL="182880" indent="-182880" defTabSz="762000" latinLnBrk="1">
              <a:buFontTx/>
              <a:buAutoNum type="arabicPeriod"/>
            </a:pPr>
            <a:r>
              <a:rPr lang="en-US" altLang="ko-KR" sz="1050" b="1" baseline="0" dirty="0" smtClean="0"/>
              <a:t>If </a:t>
            </a:r>
            <a:r>
              <a:rPr lang="en-US" altLang="ko-KR" sz="1050" b="1" baseline="0" dirty="0"/>
              <a:t>file has no </a:t>
            </a:r>
            <a:r>
              <a:rPr lang="en-US" altLang="ko-KR" sz="1050" b="1" baseline="0" dirty="0" smtClean="0"/>
              <a:t>FTG Channel </a:t>
            </a:r>
            <a:r>
              <a:rPr lang="en-US" altLang="ko-KR" sz="1050" b="1" baseline="0" dirty="0"/>
              <a:t>Map, “No Channel Map in Clone file!!” is displayed. </a:t>
            </a:r>
            <a:r>
              <a:rPr kumimoji="1" lang="en-US" altLang="ko-KR" sz="1050" b="1" baseline="0" dirty="0" smtClean="0">
                <a:ea typeface="Gulim" pitchFamily="34" charset="-127"/>
              </a:rPr>
              <a:t>When </a:t>
            </a:r>
            <a:r>
              <a:rPr kumimoji="1" lang="en-US" altLang="ko-KR" sz="1050" b="1" baseline="0" dirty="0">
                <a:ea typeface="Gulim" pitchFamily="34" charset="-127"/>
              </a:rPr>
              <a:t>there is </a:t>
            </a:r>
            <a:r>
              <a:rPr kumimoji="1" lang="en-US" altLang="ko-KR" sz="1050" b="1" baseline="0" dirty="0" smtClean="0">
                <a:ea typeface="Gulim" pitchFamily="34" charset="-127"/>
              </a:rPr>
              <a:t>no FTG Channel Map in </a:t>
            </a:r>
            <a:r>
              <a:rPr kumimoji="1" lang="en-US" altLang="ko-KR" sz="1050" b="1" baseline="0" dirty="0">
                <a:ea typeface="Gulim" pitchFamily="34" charset="-127"/>
              </a:rPr>
              <a:t>TLX file, then </a:t>
            </a:r>
            <a:r>
              <a:rPr kumimoji="1" lang="en-US" altLang="ko-KR" sz="1050" b="1" baseline="0" dirty="0" smtClean="0">
                <a:ea typeface="Gulim" pitchFamily="34" charset="-127"/>
              </a:rPr>
              <a:t>NO mode </a:t>
            </a:r>
            <a:r>
              <a:rPr kumimoji="1" lang="en-US" altLang="ko-KR" sz="1050" b="1" baseline="0" dirty="0">
                <a:ea typeface="Gulim" pitchFamily="34" charset="-127"/>
              </a:rPr>
              <a:t>changes.</a:t>
            </a:r>
          </a:p>
          <a:p>
            <a:pPr marL="182880" indent="-182880" defTabSz="762000" latinLnBrk="1">
              <a:buFontTx/>
              <a:buAutoNum type="arabicPeriod"/>
            </a:pPr>
            <a:r>
              <a:rPr kumimoji="1" lang="en-US" altLang="ko-KR" sz="1050" b="1" baseline="0" dirty="0" smtClean="0">
                <a:ea typeface="Gulim" pitchFamily="34" charset="-127"/>
                <a:sym typeface="Wingdings" pitchFamily="2" charset="2"/>
              </a:rPr>
              <a:t>For “Restore_Pass-through_Mode”.</a:t>
            </a:r>
            <a:r>
              <a:rPr kumimoji="1" lang="en-US" altLang="ko-KR" sz="1050" b="1" baseline="0" dirty="0" err="1" smtClean="0">
                <a:ea typeface="Gulim" pitchFamily="34" charset="-127"/>
                <a:sym typeface="Wingdings" pitchFamily="2" charset="2"/>
              </a:rPr>
              <a:t>tlx</a:t>
            </a:r>
            <a:r>
              <a:rPr kumimoji="1" lang="en-US" altLang="ko-KR" sz="1050" b="1" baseline="0" dirty="0" smtClean="0">
                <a:ea typeface="Gulim" pitchFamily="34" charset="-127"/>
                <a:sym typeface="Wingdings" pitchFamily="2" charset="2"/>
              </a:rPr>
              <a:t> file, “</a:t>
            </a:r>
            <a:r>
              <a:rPr kumimoji="1" lang="en-US" altLang="ko-KR" sz="1050" b="1" baseline="0" dirty="0">
                <a:ea typeface="Gulim" pitchFamily="34" charset="-127"/>
                <a:sym typeface="Wingdings" pitchFamily="2" charset="2"/>
              </a:rPr>
              <a:t>Zero </a:t>
            </a:r>
            <a:r>
              <a:rPr kumimoji="1" lang="en-US" altLang="ko-KR" sz="1050" b="1" baseline="0" dirty="0" smtClean="0">
                <a:ea typeface="Gulim" pitchFamily="34" charset="-127"/>
                <a:sym typeface="Wingdings" pitchFamily="2" charset="2"/>
              </a:rPr>
              <a:t>Mapped C</a:t>
            </a:r>
            <a:r>
              <a:rPr kumimoji="1" lang="en-US" altLang="ko-KR" sz="1050" b="1" baseline="0" dirty="0" smtClean="0">
                <a:ea typeface="Gulim" pitchFamily="34" charset="-127"/>
              </a:rPr>
              <a:t>hannels in Clone file Channel Map!!”</a:t>
            </a:r>
            <a:r>
              <a:rPr kumimoji="1" lang="en-US" altLang="ko-KR" sz="1050" b="1" baseline="0" dirty="0" smtClean="0">
                <a:ea typeface="Gulim" pitchFamily="34" charset="-127"/>
                <a:sym typeface="Wingdings" pitchFamily="2" charset="2"/>
              </a:rPr>
              <a:t> </a:t>
            </a:r>
            <a:r>
              <a:rPr kumimoji="1" lang="en-US" altLang="ko-KR" sz="1050" b="1" baseline="0" dirty="0">
                <a:ea typeface="Gulim" pitchFamily="34" charset="-127"/>
                <a:sym typeface="Wingdings" pitchFamily="2" charset="2"/>
              </a:rPr>
              <a:t>i</a:t>
            </a:r>
            <a:r>
              <a:rPr kumimoji="1" lang="en-US" altLang="ko-KR" sz="1050" b="1" baseline="0" dirty="0" smtClean="0">
                <a:ea typeface="Gulim" pitchFamily="34" charset="-127"/>
                <a:sym typeface="Wingdings" pitchFamily="2" charset="2"/>
              </a:rPr>
              <a:t>s displayed.</a:t>
            </a:r>
            <a:endParaRPr kumimoji="1" lang="en-US" altLang="ko-KR" sz="1050" b="1" baseline="0" dirty="0">
              <a:ea typeface="Dotum" pitchFamily="34" charset="-127"/>
              <a:cs typeface="Arial" charset="0"/>
            </a:endParaRPr>
          </a:p>
          <a:p>
            <a:pPr marL="182880" indent="-182880" defTabSz="762000" latinLnBrk="1"/>
            <a:endParaRPr kumimoji="1" lang="en-US" altLang="ko-KR" sz="900" b="1" baseline="0" dirty="0">
              <a:ea typeface="GulimChe" pitchFamily="49" charset="-127"/>
            </a:endParaRPr>
          </a:p>
        </p:txBody>
      </p:sp>
      <p:sp>
        <p:nvSpPr>
          <p:cNvPr id="28" name="TextBox 27"/>
          <p:cNvSpPr txBox="1"/>
          <p:nvPr/>
        </p:nvSpPr>
        <p:spPr>
          <a:xfrm>
            <a:off x="884102" y="4581128"/>
            <a:ext cx="5303312" cy="695575"/>
          </a:xfrm>
          <a:prstGeom prst="rect">
            <a:avLst/>
          </a:prstGeom>
          <a:noFill/>
        </p:spPr>
        <p:txBody>
          <a:bodyPr wrap="square" rtlCol="0">
            <a:spAutoFit/>
          </a:bodyPr>
          <a:lstStyle/>
          <a:p>
            <a:pPr marL="182880" indent="-182880">
              <a:buAutoNum type="arabicPeriod"/>
            </a:pPr>
            <a:r>
              <a:rPr lang="en-US" altLang="ko-KR" sz="980" b="1" baseline="0" dirty="0" smtClean="0"/>
              <a:t>Files: </a:t>
            </a:r>
            <a:r>
              <a:rPr lang="en-US" altLang="ko-KR" sz="980" b="1" baseline="0" dirty="0"/>
              <a:t>S</a:t>
            </a:r>
            <a:r>
              <a:rPr lang="en-US" altLang="ko-KR" sz="980" b="1" baseline="0" dirty="0" smtClean="0"/>
              <a:t>how “.</a:t>
            </a:r>
            <a:r>
              <a:rPr lang="en-US" altLang="ko-KR" sz="980" b="1" baseline="0" dirty="0" err="1" smtClean="0"/>
              <a:t>tlx</a:t>
            </a:r>
            <a:r>
              <a:rPr lang="en-US" altLang="ko-KR" sz="980" b="1" baseline="0" dirty="0" smtClean="0"/>
              <a:t>” </a:t>
            </a:r>
            <a:r>
              <a:rPr lang="en-US" altLang="ko-KR" sz="980" b="1" baseline="0" dirty="0"/>
              <a:t>files </a:t>
            </a:r>
            <a:r>
              <a:rPr lang="en-US" altLang="ko-KR" sz="980" b="1" baseline="0" dirty="0" smtClean="0"/>
              <a:t>in </a:t>
            </a:r>
            <a:r>
              <a:rPr lang="en-US" altLang="ko-KR" sz="980" b="1" baseline="0" dirty="0"/>
              <a:t>USB </a:t>
            </a:r>
            <a:r>
              <a:rPr lang="en-US" altLang="ko-KR" sz="980" b="1" baseline="0" dirty="0" smtClean="0"/>
              <a:t>device root folder. User can select the appropriate Clone file to configure the TV for FTG Mode via CPU. </a:t>
            </a:r>
            <a:endParaRPr lang="en-US" altLang="ko-KR" sz="980" b="1" baseline="0" dirty="0"/>
          </a:p>
          <a:p>
            <a:pPr marL="182880" indent="-182880">
              <a:buAutoNum type="arabicPeriod"/>
            </a:pPr>
            <a:r>
              <a:rPr lang="en-US" altLang="ko-KR" sz="980" b="1" baseline="0" dirty="0" smtClean="0"/>
              <a:t>Update Button</a:t>
            </a:r>
            <a:r>
              <a:rPr lang="en-US" altLang="ko-KR" sz="980" b="1" baseline="0" dirty="0"/>
              <a:t>: Select to initiate the update. The download sequence is </a:t>
            </a:r>
            <a:r>
              <a:rPr lang="en-US" altLang="ko-KR" sz="980" b="1" baseline="0" dirty="0" smtClean="0"/>
              <a:t>Import Clone File </a:t>
            </a:r>
            <a:r>
              <a:rPr lang="en-US" altLang="ko-KR" sz="980" b="1" baseline="0" dirty="0"/>
              <a:t>-&gt; Select file </a:t>
            </a:r>
            <a:r>
              <a:rPr lang="en-US" altLang="ko-KR" sz="980" b="1" baseline="0" dirty="0" smtClean="0"/>
              <a:t>(TLX) </a:t>
            </a:r>
            <a:r>
              <a:rPr lang="en-US" altLang="ko-KR" sz="980" b="1" baseline="0" dirty="0"/>
              <a:t>-&gt; </a:t>
            </a:r>
            <a:r>
              <a:rPr lang="en-US" altLang="ko-KR" sz="980" b="1" baseline="0" dirty="0" smtClean="0"/>
              <a:t>Update.</a:t>
            </a:r>
            <a:endParaRPr lang="en-US" altLang="ko-KR" sz="980" b="1" baseline="0" dirty="0"/>
          </a:p>
        </p:txBody>
      </p:sp>
      <p:sp>
        <p:nvSpPr>
          <p:cNvPr id="29" name="TextBox 28"/>
          <p:cNvSpPr txBox="1"/>
          <p:nvPr/>
        </p:nvSpPr>
        <p:spPr>
          <a:xfrm>
            <a:off x="919847" y="5445224"/>
            <a:ext cx="5164321" cy="1148007"/>
          </a:xfrm>
          <a:prstGeom prst="rect">
            <a:avLst/>
          </a:prstGeom>
          <a:noFill/>
        </p:spPr>
        <p:txBody>
          <a:bodyPr wrap="square" rtlCol="0">
            <a:spAutoFit/>
          </a:bodyPr>
          <a:lstStyle/>
          <a:p>
            <a:pPr marL="182880" indent="-182880"/>
            <a:r>
              <a:rPr lang="en-US" altLang="ko-KR" sz="980" b="1" baseline="0" dirty="0" smtClean="0"/>
              <a:t>1.	Right Key: Move </a:t>
            </a:r>
            <a:r>
              <a:rPr lang="en-US" altLang="ko-KR" sz="980" b="1" baseline="0" dirty="0"/>
              <a:t>to file </a:t>
            </a:r>
            <a:r>
              <a:rPr lang="en-US" altLang="ko-KR" sz="980" b="1" baseline="0" dirty="0" smtClean="0"/>
              <a:t>area.</a:t>
            </a:r>
            <a:endParaRPr lang="en-US" altLang="ko-KR" sz="980" b="1" baseline="0" dirty="0"/>
          </a:p>
          <a:p>
            <a:pPr marL="182880" indent="-182880">
              <a:buAutoNum type="arabicPeriod" startAt="2"/>
            </a:pPr>
            <a:r>
              <a:rPr lang="en-US" altLang="ko-KR" sz="980" b="1" baseline="0" dirty="0" smtClean="0"/>
              <a:t>File area</a:t>
            </a:r>
            <a:r>
              <a:rPr lang="en-US" altLang="ko-KR" sz="980" b="1" baseline="0" dirty="0"/>
              <a:t>: Use the Up/Down arrow keys to navigate the list of files. Press OK (Enter) on the remote to select a file. </a:t>
            </a:r>
            <a:r>
              <a:rPr lang="en-US" altLang="ko-KR" sz="980" b="1" baseline="0" dirty="0" smtClean="0"/>
              <a:t>If a .</a:t>
            </a:r>
            <a:r>
              <a:rPr lang="en-US" altLang="ko-KR" sz="980" b="1" baseline="0" dirty="0" err="1" smtClean="0"/>
              <a:t>tlx</a:t>
            </a:r>
            <a:r>
              <a:rPr lang="en-US" altLang="ko-KR" sz="980" b="1" baseline="0" dirty="0" smtClean="0"/>
              <a:t> file has an FTG Channel Map </a:t>
            </a:r>
            <a:r>
              <a:rPr lang="en-US" altLang="ko-KR" sz="980" b="1" baseline="0" dirty="0"/>
              <a:t>with RF channels and Aux inputs </a:t>
            </a:r>
            <a:r>
              <a:rPr lang="en-US" altLang="ko-KR" sz="980" b="1" i="1" baseline="0" dirty="0"/>
              <a:t>only</a:t>
            </a:r>
            <a:r>
              <a:rPr lang="en-US" altLang="ko-KR" sz="980" b="1" baseline="0" dirty="0"/>
              <a:t>, </a:t>
            </a:r>
            <a:r>
              <a:rPr lang="en-US" altLang="ko-KR" sz="980" b="1" baseline="0" dirty="0" smtClean="0"/>
              <a:t>a Channel Tuning /</a:t>
            </a:r>
            <a:r>
              <a:rPr lang="en-US" altLang="ko-KR" sz="980" b="1" baseline="0" dirty="0"/>
              <a:t> </a:t>
            </a:r>
            <a:r>
              <a:rPr lang="en-US" altLang="ko-KR" sz="980" b="1" baseline="0" dirty="0" smtClean="0"/>
              <a:t>Channel Banner Display field will be displayed on the right side of the screen, and you can select Logical or Physical channel tuning. Use the arrow keys to move to this field/select the desired option. </a:t>
            </a:r>
            <a:endParaRPr lang="en-US" altLang="ko-KR" sz="980" b="1" baseline="0" dirty="0"/>
          </a:p>
        </p:txBody>
      </p:sp>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57250"/>
            <a:ext cx="6279577" cy="3532262"/>
          </a:xfrm>
          <a:prstGeom prst="rect">
            <a:avLst/>
          </a:prstGeom>
        </p:spPr>
      </p:pic>
    </p:spTree>
    <p:extLst>
      <p:ext uri="{BB962C8B-B14F-4D97-AF65-F5344CB8AC3E}">
        <p14:creationId xmlns:p14="http://schemas.microsoft.com/office/powerpoint/2010/main" val="13770524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(Import Clone </a:t>
            </a:r>
            <a:r>
              <a:rPr lang="en-US" altLang="ko-KR" sz="2300" baseline="0" dirty="0" smtClean="0">
                <a:latin typeface="Arial" charset="0"/>
              </a:rPr>
              <a:t>File</a:t>
            </a:r>
            <a:r>
              <a:rPr lang="en-US" altLang="ko-KR" sz="2300" baseline="0" dirty="0">
                <a:latin typeface="Arial" charset="0"/>
              </a:rPr>
              <a:t> Complete/Fail</a:t>
            </a:r>
            <a:r>
              <a:rPr lang="en-US" altLang="ko-KR" sz="2300" baseline="0" dirty="0" smtClean="0">
                <a:latin typeface="Arial" charset="0"/>
              </a:rPr>
              <a:t>) </a:t>
            </a:r>
            <a:endParaRPr lang="ko-KR" altLang="en-US" sz="2300" baseline="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487237"/>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653136"/>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661" y="5735786"/>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2" name="Rectangle 30"/>
          <p:cNvSpPr>
            <a:spLocks noChangeAspect="1" noChangeArrowheads="1"/>
          </p:cNvSpPr>
          <p:nvPr/>
        </p:nvSpPr>
        <p:spPr bwMode="auto">
          <a:xfrm>
            <a:off x="1666732" y="4542336"/>
            <a:ext cx="4520681" cy="285750"/>
          </a:xfrm>
          <a:prstGeom prst="rect">
            <a:avLst/>
          </a:prstGeom>
          <a:noFill/>
          <a:ln w="9525">
            <a:noFill/>
            <a:miter lim="800000"/>
            <a:headEnd/>
            <a:tailEnd/>
          </a:ln>
        </p:spPr>
        <p:txBody>
          <a:bodyPr lIns="92075" tIns="46038" rIns="92075" bIns="46038" anchor="ctr"/>
          <a:lstStyle/>
          <a:p>
            <a:pPr marL="228600" indent="-228600" latinLnBrk="1"/>
            <a:endParaRPr kumimoji="1" lang="en-US" altLang="ko-KR" sz="1000" b="1" baseline="0" dirty="0">
              <a:ea typeface="Gulim" pitchFamily="34" charset="-127"/>
              <a:cs typeface="Arial" charset="0"/>
            </a:endParaRPr>
          </a:p>
        </p:txBody>
      </p:sp>
      <p:cxnSp>
        <p:nvCxnSpPr>
          <p:cNvPr id="20" name="꺾인 연결선 19"/>
          <p:cNvCxnSpPr/>
          <p:nvPr/>
        </p:nvCxnSpPr>
        <p:spPr>
          <a:xfrm>
            <a:off x="5811174" y="4338279"/>
            <a:ext cx="1857404" cy="698983"/>
          </a:xfrm>
          <a:prstGeom prst="bentConnector4">
            <a:avLst>
              <a:gd name="adj1" fmla="val -1035"/>
              <a:gd name="adj2" fmla="val 13270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꺾인 연결선 22"/>
          <p:cNvCxnSpPr/>
          <p:nvPr/>
        </p:nvCxnSpPr>
        <p:spPr>
          <a:xfrm flipV="1">
            <a:off x="6228715" y="2495228"/>
            <a:ext cx="1496833" cy="28570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47"/>
          <p:cNvSpPr txBox="1">
            <a:spLocks noChangeArrowheads="1"/>
          </p:cNvSpPr>
          <p:nvPr/>
        </p:nvSpPr>
        <p:spPr bwMode="auto">
          <a:xfrm>
            <a:off x="6387184" y="2831247"/>
            <a:ext cx="2674338" cy="384721"/>
          </a:xfrm>
          <a:prstGeom prst="rect">
            <a:avLst/>
          </a:prstGeom>
          <a:noFill/>
          <a:ln w="38100">
            <a:solidFill>
              <a:srgbClr val="FF0000"/>
            </a:solidFill>
            <a:miter lim="800000"/>
            <a:headEnd/>
            <a:tailEnd/>
          </a:ln>
        </p:spPr>
        <p:txBody>
          <a:bodyPr wrap="square">
            <a:spAutoFit/>
          </a:bodyPr>
          <a:lstStyle/>
          <a:p>
            <a:pPr defTabSz="762000" latinLnBrk="1"/>
            <a:r>
              <a:rPr kumimoji="1" lang="en-US" altLang="ko-KR" sz="1100" b="1" baseline="0" dirty="0" smtClean="0">
                <a:ea typeface="GulimChe" pitchFamily="49" charset="-127"/>
              </a:rPr>
              <a:t>Fail pop-up message:</a:t>
            </a:r>
          </a:p>
          <a:p>
            <a:pPr defTabSz="762000" latinLnBrk="1"/>
            <a:r>
              <a:rPr kumimoji="1" lang="en-US" altLang="ko-KR" sz="800" b="1" baseline="0" dirty="0" smtClean="0">
                <a:ea typeface="GulimChe" pitchFamily="49" charset="-127"/>
              </a:rPr>
              <a:t>“Import Clone File has failed. Please try again.”</a:t>
            </a:r>
            <a:endParaRPr kumimoji="1" lang="en-US" altLang="ko-KR" sz="800" b="1" baseline="0" dirty="0">
              <a:ea typeface="GulimChe" pitchFamily="49" charset="-127"/>
            </a:endParaRPr>
          </a:p>
        </p:txBody>
      </p:sp>
      <p:sp>
        <p:nvSpPr>
          <p:cNvPr id="30" name="TextBox 47"/>
          <p:cNvSpPr txBox="1">
            <a:spLocks noChangeArrowheads="1"/>
          </p:cNvSpPr>
          <p:nvPr/>
        </p:nvSpPr>
        <p:spPr bwMode="auto">
          <a:xfrm>
            <a:off x="6387184" y="5415068"/>
            <a:ext cx="2674338" cy="507831"/>
          </a:xfrm>
          <a:prstGeom prst="rect">
            <a:avLst/>
          </a:prstGeom>
          <a:noFill/>
          <a:ln w="38100">
            <a:solidFill>
              <a:srgbClr val="FF0000"/>
            </a:solidFill>
            <a:miter lim="800000"/>
            <a:headEnd/>
            <a:tailEnd/>
          </a:ln>
        </p:spPr>
        <p:txBody>
          <a:bodyPr wrap="square">
            <a:spAutoFit/>
          </a:bodyPr>
          <a:lstStyle/>
          <a:p>
            <a:pPr defTabSz="762000" latinLnBrk="1"/>
            <a:r>
              <a:rPr kumimoji="1" lang="en-US" altLang="ko-KR" sz="1100" b="1" baseline="0" dirty="0" smtClean="0">
                <a:ea typeface="GulimChe" pitchFamily="49" charset="-127"/>
              </a:rPr>
              <a:t>Complete pop-up message:</a:t>
            </a:r>
          </a:p>
          <a:p>
            <a:pPr defTabSz="762000" latinLnBrk="1"/>
            <a:r>
              <a:rPr kumimoji="1" lang="en-US" altLang="ko-KR" sz="800" b="1" baseline="0" dirty="0" smtClean="0">
                <a:ea typeface="GulimChe" pitchFamily="49" charset="-127"/>
              </a:rPr>
              <a:t>“Import Clone File is completed. TV </a:t>
            </a:r>
            <a:r>
              <a:rPr kumimoji="1" lang="en-US" altLang="ko-KR" sz="800" b="1" baseline="0" dirty="0">
                <a:ea typeface="GulimChe" pitchFamily="49" charset="-127"/>
              </a:rPr>
              <a:t>will </a:t>
            </a:r>
            <a:r>
              <a:rPr kumimoji="1" lang="en-US" altLang="ko-KR" sz="800" b="1" baseline="0" dirty="0" smtClean="0">
                <a:ea typeface="GulimChe" pitchFamily="49" charset="-127"/>
              </a:rPr>
              <a:t>reboot in 5 seconds.”</a:t>
            </a:r>
            <a:endParaRPr kumimoji="1" lang="en-US" altLang="ko-KR" sz="800" b="1" baseline="0" dirty="0">
              <a:solidFill>
                <a:srgbClr val="009900"/>
              </a:solidFill>
              <a:ea typeface="GulimChe" pitchFamily="49" charset="-127"/>
            </a:endParaRPr>
          </a:p>
        </p:txBody>
      </p:sp>
      <p:sp>
        <p:nvSpPr>
          <p:cNvPr id="31" name="TextBox 30"/>
          <p:cNvSpPr txBox="1"/>
          <p:nvPr/>
        </p:nvSpPr>
        <p:spPr>
          <a:xfrm>
            <a:off x="930289" y="4634552"/>
            <a:ext cx="4706170" cy="577081"/>
          </a:xfrm>
          <a:prstGeom prst="rect">
            <a:avLst/>
          </a:prstGeom>
          <a:noFill/>
        </p:spPr>
        <p:txBody>
          <a:bodyPr wrap="square" rtlCol="0">
            <a:spAutoFit/>
          </a:bodyPr>
          <a:lstStyle/>
          <a:p>
            <a:pPr marL="182880" indent="-182880"/>
            <a:r>
              <a:rPr lang="en-US" altLang="ko-KR" sz="1050" b="1" baseline="0" dirty="0"/>
              <a:t>1</a:t>
            </a:r>
            <a:r>
              <a:rPr lang="en-US" altLang="ko-KR" sz="1050" b="1" baseline="0" dirty="0" smtClean="0"/>
              <a:t>.	OK Button: </a:t>
            </a:r>
            <a:r>
              <a:rPr lang="en-US" altLang="ko-KR" sz="1050" b="1" baseline="0" dirty="0"/>
              <a:t>If this button is </a:t>
            </a:r>
            <a:r>
              <a:rPr lang="en-US" altLang="ko-KR" sz="1050" b="1" baseline="0" dirty="0" smtClean="0"/>
              <a:t>displayed in the pop-up window, the update </a:t>
            </a:r>
            <a:r>
              <a:rPr lang="en-US" altLang="ko-KR" sz="1050" b="1" baseline="0" dirty="0"/>
              <a:t>failed. Check </a:t>
            </a:r>
            <a:r>
              <a:rPr lang="en-US" altLang="ko-KR" sz="1050" b="1" baseline="0" dirty="0" smtClean="0"/>
              <a:t>the update </a:t>
            </a:r>
            <a:r>
              <a:rPr lang="en-US" altLang="ko-KR" sz="1050" b="1" baseline="0" dirty="0"/>
              <a:t>status. When you press </a:t>
            </a:r>
            <a:r>
              <a:rPr lang="en-US" altLang="ko-KR" sz="1050" b="1" baseline="0" dirty="0" smtClean="0"/>
              <a:t>OK (Enter) on the remote, </a:t>
            </a:r>
            <a:r>
              <a:rPr lang="en-US" altLang="ko-KR" sz="1050" b="1" baseline="0" dirty="0"/>
              <a:t>panel is changed to </a:t>
            </a:r>
            <a:r>
              <a:rPr lang="en-US" altLang="ko-KR" sz="1050" b="1" baseline="0" dirty="0" smtClean="0"/>
              <a:t>Import Clone File screen.</a:t>
            </a:r>
            <a:endParaRPr lang="en-US" altLang="ko-KR" sz="1050" b="1" baseline="0" dirty="0"/>
          </a:p>
        </p:txBody>
      </p:sp>
      <p:sp>
        <p:nvSpPr>
          <p:cNvPr id="27" name="TextBox 26"/>
          <p:cNvSpPr txBox="1"/>
          <p:nvPr/>
        </p:nvSpPr>
        <p:spPr>
          <a:xfrm>
            <a:off x="943350" y="5586248"/>
            <a:ext cx="5086042" cy="900246"/>
          </a:xfrm>
          <a:prstGeom prst="rect">
            <a:avLst/>
          </a:prstGeom>
          <a:noFill/>
        </p:spPr>
        <p:txBody>
          <a:bodyPr wrap="square" rtlCol="0">
            <a:spAutoFit/>
          </a:bodyPr>
          <a:lstStyle/>
          <a:p>
            <a:pPr marL="182880" indent="-182880"/>
            <a:r>
              <a:rPr lang="en-US" altLang="ko-KR" sz="1050" b="1" baseline="0" dirty="0" smtClean="0"/>
              <a:t>1.	If </a:t>
            </a:r>
            <a:r>
              <a:rPr lang="en-US" altLang="ko-KR" sz="1050" b="1" baseline="0" dirty="0"/>
              <a:t>the download was completed successfully, </a:t>
            </a:r>
            <a:r>
              <a:rPr lang="en-US" altLang="ko-KR" sz="1050" b="1" baseline="0" dirty="0" smtClean="0"/>
              <a:t>the “Import Clone File is completed” pop-up message </a:t>
            </a:r>
            <a:r>
              <a:rPr lang="en-US" altLang="ko-KR" sz="1050" b="1" baseline="0" dirty="0"/>
              <a:t>will be displayed, and then the TV will reboot.</a:t>
            </a:r>
          </a:p>
          <a:p>
            <a:pPr marL="228600" indent="-228600">
              <a:buAutoNum type="arabicPeriod" startAt="2"/>
            </a:pPr>
            <a:r>
              <a:rPr lang="en-US" altLang="ko-KR" sz="1050" b="1" baseline="0" dirty="0" smtClean="0"/>
              <a:t>If </a:t>
            </a:r>
            <a:r>
              <a:rPr lang="en-US" altLang="ko-KR" sz="1050" b="1" baseline="0" dirty="0"/>
              <a:t>the download failed, the </a:t>
            </a:r>
            <a:r>
              <a:rPr lang="en-US" altLang="ko-KR" sz="1050" b="1" baseline="0" dirty="0" smtClean="0"/>
              <a:t>“Import Clone File has failed” pop-up message</a:t>
            </a:r>
            <a:r>
              <a:rPr kumimoji="1" lang="en-US" altLang="ko-KR" sz="1050" b="1" strike="sngStrike" baseline="0" dirty="0">
                <a:ea typeface="GulimChe" pitchFamily="49" charset="-127"/>
              </a:rPr>
              <a:t> </a:t>
            </a:r>
            <a:r>
              <a:rPr kumimoji="1" lang="en-US" altLang="ko-KR" sz="1050" b="1" baseline="0" dirty="0" smtClean="0">
                <a:ea typeface="GulimChe" pitchFamily="49" charset="-127"/>
              </a:rPr>
              <a:t>will </a:t>
            </a:r>
            <a:r>
              <a:rPr kumimoji="1" lang="en-US" altLang="ko-KR" sz="1050" b="1" baseline="0" dirty="0">
                <a:ea typeface="GulimChe" pitchFamily="49" charset="-127"/>
              </a:rPr>
              <a:t>be displayed, and the </a:t>
            </a:r>
            <a:r>
              <a:rPr lang="en-US" altLang="ko-KR" sz="1050" b="1" baseline="0" dirty="0"/>
              <a:t>TV will not </a:t>
            </a:r>
            <a:r>
              <a:rPr lang="en-US" altLang="ko-KR" sz="1050" b="1" baseline="0" dirty="0" smtClean="0"/>
              <a:t>reboot.</a:t>
            </a:r>
          </a:p>
          <a:p>
            <a:pPr marL="228600" indent="-228600">
              <a:buFontTx/>
              <a:buAutoNum type="arabicPeriod" startAt="2"/>
            </a:pPr>
            <a:r>
              <a:rPr lang="en-US" altLang="ko-KR" sz="1050" b="1" baseline="0" dirty="0"/>
              <a:t>The time-out does not apply when a failed pop-up is output</a:t>
            </a:r>
            <a:r>
              <a:rPr lang="en-US" altLang="ko-KR" sz="1050" b="1" baseline="0" dirty="0" smtClean="0"/>
              <a:t>.</a:t>
            </a:r>
            <a:endParaRPr lang="en-US" altLang="ko-KR" sz="1050" b="1" baseline="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0"/>
            <a:ext cx="6313883" cy="3551559"/>
          </a:xfrm>
          <a:prstGeom prst="rect">
            <a:avLst/>
          </a:prstGeom>
        </p:spPr>
      </p:pic>
      <p:pic>
        <p:nvPicPr>
          <p:cNvPr id="5" name="그림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2024" y="940310"/>
            <a:ext cx="2767051" cy="1556466"/>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1086" y="3498168"/>
            <a:ext cx="2736167" cy="1539094"/>
          </a:xfrm>
          <a:prstGeom prst="rect">
            <a:avLst/>
          </a:prstGeom>
        </p:spPr>
      </p:pic>
    </p:spTree>
    <p:extLst>
      <p:ext uri="{BB962C8B-B14F-4D97-AF65-F5344CB8AC3E}">
        <p14:creationId xmlns:p14="http://schemas.microsoft.com/office/powerpoint/2010/main" val="21515273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(Import Clone </a:t>
            </a:r>
            <a:r>
              <a:rPr lang="en-US" altLang="ko-KR" sz="2300" baseline="0" dirty="0" smtClean="0">
                <a:latin typeface="Arial" charset="0"/>
              </a:rPr>
              <a:t>File</a:t>
            </a:r>
            <a:r>
              <a:rPr lang="en-US" altLang="ko-KR" sz="2300" baseline="0" dirty="0">
                <a:latin typeface="Arial" charset="0"/>
              </a:rPr>
              <a:t> </a:t>
            </a:r>
            <a:r>
              <a:rPr lang="en-US" altLang="ko-KR" sz="2300" baseline="0" dirty="0" smtClean="0">
                <a:latin typeface="Arial" charset="0"/>
              </a:rPr>
              <a:t>Complete</a:t>
            </a:r>
            <a:r>
              <a:rPr lang="en-US" altLang="ko-KR" sz="2000" baseline="0" dirty="0">
                <a:latin typeface="Arial" charset="0"/>
              </a:rPr>
              <a:t>(</a:t>
            </a:r>
            <a:r>
              <a:rPr lang="en-US" altLang="ko-KR" sz="2000" b="1" baseline="0" dirty="0">
                <a:solidFill>
                  <a:srgbClr val="FF0000"/>
                </a:solidFill>
              </a:rPr>
              <a:t>STB Only</a:t>
            </a:r>
            <a:r>
              <a:rPr lang="en-US" altLang="ko-KR" sz="2400" baseline="0" dirty="0">
                <a:latin typeface="Arial" charset="0"/>
              </a:rPr>
              <a:t>)</a:t>
            </a:r>
            <a:r>
              <a:rPr lang="en-US" altLang="ko-KR" sz="2300" baseline="0" dirty="0" smtClean="0">
                <a:latin typeface="Arial" charset="0"/>
              </a:rPr>
              <a:t>) </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487237"/>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653136"/>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661" y="5735786"/>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2" name="Rectangle 30"/>
          <p:cNvSpPr>
            <a:spLocks noChangeAspect="1" noChangeArrowheads="1"/>
          </p:cNvSpPr>
          <p:nvPr/>
        </p:nvSpPr>
        <p:spPr bwMode="auto">
          <a:xfrm>
            <a:off x="1666732" y="4542336"/>
            <a:ext cx="4520681" cy="285750"/>
          </a:xfrm>
          <a:prstGeom prst="rect">
            <a:avLst/>
          </a:prstGeom>
          <a:noFill/>
          <a:ln w="9525">
            <a:noFill/>
            <a:miter lim="800000"/>
            <a:headEnd/>
            <a:tailEnd/>
          </a:ln>
        </p:spPr>
        <p:txBody>
          <a:bodyPr lIns="92075" tIns="46038" rIns="92075" bIns="46038" anchor="ctr"/>
          <a:lstStyle/>
          <a:p>
            <a:pPr marL="228600" indent="-228600" latinLnBrk="1"/>
            <a:endParaRPr kumimoji="1" lang="en-US" altLang="ko-KR" sz="1000" b="1" baseline="0" dirty="0">
              <a:ea typeface="Gulim" pitchFamily="34" charset="-127"/>
              <a:cs typeface="Arial" charset="0"/>
            </a:endParaRPr>
          </a:p>
        </p:txBody>
      </p:sp>
      <p:sp>
        <p:nvSpPr>
          <p:cNvPr id="30" name="TextBox 47"/>
          <p:cNvSpPr txBox="1">
            <a:spLocks noChangeArrowheads="1"/>
          </p:cNvSpPr>
          <p:nvPr/>
        </p:nvSpPr>
        <p:spPr bwMode="auto">
          <a:xfrm>
            <a:off x="6388380" y="2129005"/>
            <a:ext cx="2674338" cy="754053"/>
          </a:xfrm>
          <a:prstGeom prst="rect">
            <a:avLst/>
          </a:prstGeom>
          <a:noFill/>
          <a:ln w="38100">
            <a:solidFill>
              <a:srgbClr val="FF0000"/>
            </a:solidFill>
            <a:miter lim="800000"/>
            <a:headEnd/>
            <a:tailEnd/>
          </a:ln>
        </p:spPr>
        <p:txBody>
          <a:bodyPr wrap="square">
            <a:spAutoFit/>
          </a:bodyPr>
          <a:lstStyle/>
          <a:p>
            <a:pPr defTabSz="762000" latinLnBrk="1"/>
            <a:r>
              <a:rPr kumimoji="1" lang="en-US" altLang="ko-KR" sz="1100" b="1" baseline="0" dirty="0" smtClean="0">
                <a:ea typeface="GulimChe" pitchFamily="49" charset="-127"/>
              </a:rPr>
              <a:t>Complete pop-up message:</a:t>
            </a:r>
          </a:p>
          <a:p>
            <a:pPr defTabSz="762000" latinLnBrk="1"/>
            <a:r>
              <a:rPr kumimoji="1" lang="en-US" altLang="ko-KR" sz="800" b="1" baseline="0" dirty="0">
                <a:ea typeface="GulimChe" pitchFamily="49" charset="-127"/>
              </a:rPr>
              <a:t>“The resolution was changed. Please be patient while the STB reboots.</a:t>
            </a:r>
          </a:p>
          <a:p>
            <a:pPr defTabSz="762000" latinLnBrk="1"/>
            <a:r>
              <a:rPr kumimoji="1" lang="en-US" altLang="ko-KR" sz="800" b="1" baseline="0" dirty="0">
                <a:ea typeface="GulimChe" pitchFamily="49" charset="-127"/>
              </a:rPr>
              <a:t>When the reboot is complete, please wait for the prompt to confirm new resolution</a:t>
            </a:r>
            <a:r>
              <a:rPr kumimoji="1" lang="en-US" altLang="ko-KR" sz="800" b="1" baseline="0" dirty="0" smtClean="0">
                <a:ea typeface="GulimChe" pitchFamily="49" charset="-127"/>
              </a:rPr>
              <a:t>.”</a:t>
            </a:r>
            <a:endParaRPr kumimoji="1" lang="en-US" altLang="ko-KR" sz="800" b="1" baseline="0" dirty="0">
              <a:solidFill>
                <a:srgbClr val="009900"/>
              </a:solidFill>
              <a:ea typeface="GulimChe" pitchFamily="49" charset="-127"/>
            </a:endParaRPr>
          </a:p>
        </p:txBody>
      </p:sp>
      <p:sp>
        <p:nvSpPr>
          <p:cNvPr id="31" name="TextBox 30"/>
          <p:cNvSpPr txBox="1"/>
          <p:nvPr/>
        </p:nvSpPr>
        <p:spPr>
          <a:xfrm>
            <a:off x="930289" y="4634552"/>
            <a:ext cx="4706170" cy="423193"/>
          </a:xfrm>
          <a:prstGeom prst="rect">
            <a:avLst/>
          </a:prstGeom>
          <a:noFill/>
        </p:spPr>
        <p:txBody>
          <a:bodyPr wrap="square" rtlCol="0">
            <a:spAutoFit/>
          </a:bodyPr>
          <a:lstStyle/>
          <a:p>
            <a:pPr marL="182880" indent="-182880"/>
            <a:r>
              <a:rPr lang="en-US" altLang="ko-KR" sz="1050" b="1" baseline="0" dirty="0"/>
              <a:t>1</a:t>
            </a:r>
            <a:r>
              <a:rPr lang="en-US" altLang="ko-KR" sz="1050" b="1" baseline="0" dirty="0" smtClean="0"/>
              <a:t>.	</a:t>
            </a:r>
            <a:r>
              <a:rPr lang="en-US" altLang="ko-KR" sz="1050" b="1" baseline="0" dirty="0"/>
              <a:t>The STB model changes the </a:t>
            </a:r>
            <a:r>
              <a:rPr kumimoji="1" lang="en-US" altLang="ko-KR" sz="1050" b="1" baseline="0" dirty="0">
                <a:ea typeface="GulimChe" pitchFamily="49" charset="-127"/>
              </a:rPr>
              <a:t>message </a:t>
            </a:r>
            <a:r>
              <a:rPr lang="en-US" altLang="ko-KR" sz="1050" b="1" baseline="0" dirty="0" smtClean="0"/>
              <a:t>of </a:t>
            </a:r>
            <a:r>
              <a:rPr lang="en-US" altLang="ko-KR" sz="1050" b="1" baseline="0" dirty="0"/>
              <a:t>the complete pop-up when the resolution changes.</a:t>
            </a: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781367"/>
            <a:ext cx="6294329" cy="3540560"/>
          </a:xfrm>
          <a:prstGeom prst="rect">
            <a:avLst/>
          </a:prstGeom>
        </p:spPr>
      </p:pic>
      <p:sp>
        <p:nvSpPr>
          <p:cNvPr id="23" name="직사각형 22"/>
          <p:cNvSpPr/>
          <p:nvPr/>
        </p:nvSpPr>
        <p:spPr>
          <a:xfrm>
            <a:off x="467544" y="1340768"/>
            <a:ext cx="7920880" cy="4176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There is no STB model at this time.</a:t>
            </a:r>
            <a:endParaRPr lang="ko-KR" altLang="en-US" dirty="0"/>
          </a:p>
        </p:txBody>
      </p:sp>
    </p:spTree>
    <p:extLst>
      <p:ext uri="{BB962C8B-B14F-4D97-AF65-F5344CB8AC3E}">
        <p14:creationId xmlns:p14="http://schemas.microsoft.com/office/powerpoint/2010/main" val="17271937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498014" y="4465209"/>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75000" lnSpcReduction="200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(TV Manager – Automatic TV Software Update [No DZM file]) </a:t>
            </a:r>
            <a:endParaRPr lang="ko-KR" altLang="en-US" sz="2300" baseline="0" dirty="0">
              <a:latin typeface="Arial" charset="0"/>
            </a:endParaRPr>
          </a:p>
        </p:txBody>
      </p:sp>
      <p:grpSp>
        <p:nvGrpSpPr>
          <p:cNvPr id="18437" name="그룹 40"/>
          <p:cNvGrpSpPr>
            <a:grpSpLocks/>
          </p:cNvGrpSpPr>
          <p:nvPr/>
        </p:nvGrpSpPr>
        <p:grpSpPr bwMode="auto">
          <a:xfrm>
            <a:off x="103402" y="525620"/>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flipV="1">
            <a:off x="105001" y="5562117"/>
            <a:ext cx="6140581" cy="6464"/>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6" name="AutoShape 53"/>
          <p:cNvSpPr>
            <a:spLocks noChangeArrowheads="1"/>
          </p:cNvSpPr>
          <p:nvPr/>
        </p:nvSpPr>
        <p:spPr bwMode="auto">
          <a:xfrm>
            <a:off x="193661" y="5667712"/>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900" b="1" baseline="0" dirty="0">
                <a:ea typeface="GulimChe" pitchFamily="49" charset="-127"/>
              </a:rPr>
              <a:t>Further </a:t>
            </a:r>
          </a:p>
          <a:p>
            <a:pPr algn="ctr" defTabSz="762000" latinLnBrk="1"/>
            <a:r>
              <a:rPr lang="en-US" altLang="ko-KR" sz="900" b="1" baseline="0" dirty="0">
                <a:ea typeface="GulimChe" pitchFamily="49" charset="-127"/>
              </a:rPr>
              <a:t>Operation</a:t>
            </a:r>
          </a:p>
        </p:txBody>
      </p:sp>
      <p:sp>
        <p:nvSpPr>
          <p:cNvPr id="18" name="TextBox 17"/>
          <p:cNvSpPr txBox="1"/>
          <p:nvPr/>
        </p:nvSpPr>
        <p:spPr>
          <a:xfrm>
            <a:off x="870036" y="5660434"/>
            <a:ext cx="5257663" cy="577081"/>
          </a:xfrm>
          <a:prstGeom prst="rect">
            <a:avLst/>
          </a:prstGeom>
          <a:noFill/>
        </p:spPr>
        <p:txBody>
          <a:bodyPr wrap="square" rtlCol="0">
            <a:spAutoFit/>
          </a:bodyPr>
          <a:lstStyle/>
          <a:p>
            <a:pPr marL="228600" indent="-228600" defTabSz="762000" latinLnBrk="1">
              <a:buFontTx/>
              <a:buAutoNum type="arabicPeriod"/>
            </a:pPr>
            <a:r>
              <a:rPr lang="en-US" altLang="ko-KR" sz="1050" b="1" baseline="0" dirty="0">
                <a:ea typeface="Dotum" pitchFamily="34" charset="-127"/>
                <a:cs typeface="Arial" charset="0"/>
              </a:rPr>
              <a:t>The version of the EPK should be higher than that of the TV.</a:t>
            </a:r>
          </a:p>
          <a:p>
            <a:pPr marL="228600" indent="-228600" defTabSz="762000" latinLnBrk="1">
              <a:buFontTx/>
              <a:buAutoNum type="arabicPeriod"/>
            </a:pPr>
            <a:r>
              <a:rPr lang="en-US" altLang="ko-KR" sz="1050" b="1" baseline="0" dirty="0" smtClean="0">
                <a:ea typeface="Dotum" pitchFamily="34" charset="-127"/>
                <a:cs typeface="Arial" charset="0"/>
              </a:rPr>
              <a:t>If DZM exists, </a:t>
            </a:r>
            <a:r>
              <a:rPr lang="en-US" altLang="ko-KR" sz="1050" b="1" baseline="0" dirty="0" err="1" smtClean="0">
                <a:ea typeface="Dotum" pitchFamily="34" charset="-127"/>
                <a:cs typeface="Arial" charset="0"/>
              </a:rPr>
              <a:t>Ez</a:t>
            </a:r>
            <a:r>
              <a:rPr lang="en-US" altLang="ko-KR" sz="1050" b="1" baseline="0" dirty="0" smtClean="0">
                <a:ea typeface="Dotum" pitchFamily="34" charset="-127"/>
                <a:cs typeface="Arial" charset="0"/>
              </a:rPr>
              <a:t> Download screen will be displayed instead of auto Update TV Software screen.</a:t>
            </a:r>
            <a:endParaRPr lang="en-US" sz="1000" baseline="0" dirty="0" smtClean="0">
              <a:ea typeface="GulimChe" pitchFamily="49" charset="-127"/>
            </a:endParaRPr>
          </a:p>
        </p:txBody>
      </p:sp>
      <p:sp>
        <p:nvSpPr>
          <p:cNvPr id="23" name="AutoShape 53"/>
          <p:cNvSpPr>
            <a:spLocks noChangeArrowheads="1"/>
          </p:cNvSpPr>
          <p:nvPr/>
        </p:nvSpPr>
        <p:spPr bwMode="auto">
          <a:xfrm>
            <a:off x="198734" y="4658497"/>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800" b="1" baseline="0" dirty="0" smtClean="0">
                <a:ea typeface="GulimChe" pitchFamily="49" charset="-127"/>
              </a:rPr>
              <a:t>Screen </a:t>
            </a:r>
          </a:p>
          <a:p>
            <a:pPr algn="ctr" defTabSz="762000" latinLnBrk="1"/>
            <a:r>
              <a:rPr lang="en-US" altLang="ko-KR" sz="800" b="1" baseline="0" dirty="0" smtClean="0">
                <a:ea typeface="GulimChe" pitchFamily="49" charset="-127"/>
              </a:rPr>
              <a:t>Explanation</a:t>
            </a:r>
            <a:endParaRPr lang="en-US" altLang="ko-KR" sz="800" b="1" baseline="0" dirty="0">
              <a:ea typeface="GulimChe" pitchFamily="49" charset="-127"/>
            </a:endParaRPr>
          </a:p>
        </p:txBody>
      </p:sp>
      <p:sp>
        <p:nvSpPr>
          <p:cNvPr id="17" name="Rectangle 16"/>
          <p:cNvSpPr/>
          <p:nvPr/>
        </p:nvSpPr>
        <p:spPr>
          <a:xfrm>
            <a:off x="1155214" y="5017272"/>
            <a:ext cx="4883007" cy="310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864169" y="4525946"/>
            <a:ext cx="5080663" cy="900246"/>
          </a:xfrm>
          <a:prstGeom prst="rect">
            <a:avLst/>
          </a:prstGeom>
          <a:noFill/>
        </p:spPr>
        <p:txBody>
          <a:bodyPr wrap="square" rtlCol="0">
            <a:spAutoFit/>
          </a:bodyPr>
          <a:lstStyle/>
          <a:p>
            <a:pPr marL="228600" indent="-228600">
              <a:buFontTx/>
              <a:buAutoNum type="arabicPeriod"/>
            </a:pPr>
            <a:r>
              <a:rPr lang="en-US" altLang="ko-KR" sz="1050" b="1" baseline="0" dirty="0" smtClean="0"/>
              <a:t>Update Button: Start software update.</a:t>
            </a:r>
            <a:endParaRPr lang="en-US" altLang="ko-KR" sz="1050" b="1" baseline="0" dirty="0">
              <a:ea typeface="GulimChe" pitchFamily="49" charset="-127"/>
            </a:endParaRPr>
          </a:p>
          <a:p>
            <a:pPr marL="228600" indent="-228600">
              <a:buFontTx/>
              <a:buAutoNum type="arabicPeriod"/>
            </a:pPr>
            <a:r>
              <a:rPr lang="en-US" altLang="ko-KR" sz="1050" b="1" baseline="0" dirty="0" smtClean="0">
                <a:ea typeface="Dotum" pitchFamily="34" charset="-127"/>
                <a:cs typeface="Arial" charset="0"/>
              </a:rPr>
              <a:t>ⓧ Button</a:t>
            </a:r>
            <a:r>
              <a:rPr lang="en-US" altLang="ko-KR" sz="1050" b="1" baseline="0" dirty="0" smtClean="0">
                <a:ea typeface="GulimChe" pitchFamily="49" charset="-127"/>
              </a:rPr>
              <a:t>: </a:t>
            </a:r>
            <a:r>
              <a:rPr lang="en-US" altLang="ko-KR" sz="1050" b="1" baseline="0" dirty="0">
                <a:ea typeface="GulimChe" pitchFamily="49" charset="-127"/>
              </a:rPr>
              <a:t>Exit TV Manager</a:t>
            </a:r>
            <a:r>
              <a:rPr lang="en-US" altLang="ko-KR" sz="1050" b="1" baseline="0" dirty="0" smtClean="0">
                <a:ea typeface="GulimChe" pitchFamily="49" charset="-127"/>
              </a:rPr>
              <a:t>.</a:t>
            </a:r>
          </a:p>
          <a:p>
            <a:pPr marL="228600" indent="-228600">
              <a:buFontTx/>
              <a:buAutoNum type="arabicPeriod"/>
            </a:pPr>
            <a:r>
              <a:rPr lang="en-US" altLang="ko-KR" sz="1050" b="1" baseline="0" dirty="0">
                <a:ea typeface="GulimChe" pitchFamily="49" charset="-127"/>
              </a:rPr>
              <a:t>Default </a:t>
            </a:r>
            <a:r>
              <a:rPr lang="en-US" altLang="ko-KR" sz="1050" b="1" baseline="0" dirty="0" smtClean="0">
                <a:ea typeface="GulimChe" pitchFamily="49" charset="-127"/>
              </a:rPr>
              <a:t>focus</a:t>
            </a:r>
            <a:r>
              <a:rPr lang="en-US" altLang="ko-KR" sz="1050" b="1" baseline="0" dirty="0">
                <a:ea typeface="GulimChe" pitchFamily="49" charset="-127"/>
              </a:rPr>
              <a:t>: </a:t>
            </a:r>
            <a:r>
              <a:rPr lang="en-US" altLang="ko-KR" sz="1050" b="1" baseline="0" dirty="0" smtClean="0"/>
              <a:t>Update Button</a:t>
            </a:r>
            <a:endParaRPr lang="en-US" altLang="ko-KR" sz="1050" b="1" baseline="0" dirty="0">
              <a:ea typeface="GulimChe" pitchFamily="49" charset="-127"/>
            </a:endParaRPr>
          </a:p>
          <a:p>
            <a:pPr marL="228600" indent="-228600">
              <a:buFontTx/>
              <a:buAutoNum type="arabicPeriod"/>
            </a:pPr>
            <a:endParaRPr lang="en-US" altLang="ko-KR" sz="1050" b="1" baseline="0" dirty="0" smtClean="0">
              <a:ea typeface="GulimChe" pitchFamily="49" charset="-127"/>
            </a:endParaRPr>
          </a:p>
          <a:p>
            <a:pPr marL="228600" indent="-228600">
              <a:buFontTx/>
              <a:buAutoNum type="arabicPeriod"/>
            </a:pPr>
            <a:endParaRPr lang="ko-KR" altLang="en-US" sz="1050" b="1" baseline="0" dirty="0"/>
          </a:p>
        </p:txBody>
      </p:sp>
      <p:sp>
        <p:nvSpPr>
          <p:cNvPr id="25" name="TextBox 47"/>
          <p:cNvSpPr txBox="1">
            <a:spLocks noChangeArrowheads="1"/>
          </p:cNvSpPr>
          <p:nvPr/>
        </p:nvSpPr>
        <p:spPr bwMode="auto">
          <a:xfrm>
            <a:off x="6381021" y="4730477"/>
            <a:ext cx="2647932" cy="738664"/>
          </a:xfrm>
          <a:prstGeom prst="rect">
            <a:avLst/>
          </a:prstGeom>
          <a:noFill/>
          <a:ln w="38100">
            <a:solidFill>
              <a:srgbClr val="FF0000"/>
            </a:solidFill>
            <a:miter lim="800000"/>
            <a:headEnd/>
            <a:tailEnd/>
          </a:ln>
        </p:spPr>
        <p:txBody>
          <a:bodyPr wrap="square">
            <a:spAutoFit/>
          </a:bodyPr>
          <a:lstStyle/>
          <a:p>
            <a:pPr latinLnBrk="1"/>
            <a:r>
              <a:rPr lang="en-US" altLang="ko-KR" sz="1050" b="1" baseline="0" dirty="0"/>
              <a:t>If the </a:t>
            </a:r>
            <a:r>
              <a:rPr lang="en-US" altLang="ko-KR" sz="1050" b="1" baseline="0" dirty="0" smtClean="0"/>
              <a:t>software version on the USB device is </a:t>
            </a:r>
            <a:r>
              <a:rPr lang="en-US" altLang="ko-KR" sz="1050" b="1" baseline="0" dirty="0"/>
              <a:t>equal to or lower than the version </a:t>
            </a:r>
            <a:r>
              <a:rPr lang="en-US" altLang="ko-KR" sz="1050" b="1" baseline="0" dirty="0" smtClean="0"/>
              <a:t>currently installed on </a:t>
            </a:r>
            <a:r>
              <a:rPr lang="en-US" altLang="ko-KR" sz="1050" b="1" baseline="0" dirty="0"/>
              <a:t>the TV, it cannot be updated.</a:t>
            </a:r>
          </a:p>
        </p:txBody>
      </p:sp>
      <p:sp>
        <p:nvSpPr>
          <p:cNvPr id="27" name="TextBox 47"/>
          <p:cNvSpPr txBox="1">
            <a:spLocks noChangeArrowheads="1"/>
          </p:cNvSpPr>
          <p:nvPr/>
        </p:nvSpPr>
        <p:spPr bwMode="auto">
          <a:xfrm>
            <a:off x="6397035" y="2438759"/>
            <a:ext cx="2647932" cy="415498"/>
          </a:xfrm>
          <a:prstGeom prst="rect">
            <a:avLst/>
          </a:prstGeom>
          <a:noFill/>
          <a:ln w="38100">
            <a:solidFill>
              <a:srgbClr val="FF0000"/>
            </a:solidFill>
            <a:miter lim="800000"/>
            <a:headEnd/>
            <a:tailEnd/>
          </a:ln>
        </p:spPr>
        <p:txBody>
          <a:bodyPr wrap="square">
            <a:spAutoFit/>
          </a:bodyPr>
          <a:lstStyle/>
          <a:p>
            <a:pPr latinLnBrk="1"/>
            <a:r>
              <a:rPr lang="en-US" altLang="ko-KR" sz="1050" b="1" baseline="0" dirty="0"/>
              <a:t>Automatically </a:t>
            </a:r>
            <a:r>
              <a:rPr lang="en-US" altLang="ko-KR" sz="1050" b="1" baseline="0" dirty="0" smtClean="0"/>
              <a:t>reboot after </a:t>
            </a:r>
            <a:r>
              <a:rPr lang="en-US" altLang="ko-KR" sz="1050" b="1" baseline="0" dirty="0"/>
              <a:t>the update is complete.</a:t>
            </a: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2762" y="3109611"/>
            <a:ext cx="2769682" cy="1557946"/>
          </a:xfrm>
          <a:prstGeom prst="rect">
            <a:avLst/>
          </a:prstGeom>
        </p:spPr>
      </p:pic>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52" y="808089"/>
            <a:ext cx="6300393" cy="3543971"/>
          </a:xfrm>
          <a:prstGeom prst="rect">
            <a:avLst/>
          </a:prstGeom>
        </p:spPr>
      </p:pic>
      <p:pic>
        <p:nvPicPr>
          <p:cNvPr id="7" name="그림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41703" y="773863"/>
            <a:ext cx="2771800" cy="1559138"/>
          </a:xfrm>
          <a:prstGeom prst="rect">
            <a:avLst/>
          </a:prstGeom>
        </p:spPr>
      </p:pic>
    </p:spTree>
    <p:extLst>
      <p:ext uri="{BB962C8B-B14F-4D97-AF65-F5344CB8AC3E}">
        <p14:creationId xmlns:p14="http://schemas.microsoft.com/office/powerpoint/2010/main" val="1339098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(Export Clone File) </a:t>
            </a:r>
            <a:endParaRPr lang="ko-KR" altLang="en-US" sz="2300" baseline="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559245"/>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725144"/>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661" y="5733256"/>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2" name="Rectangle 30"/>
          <p:cNvSpPr>
            <a:spLocks noChangeAspect="1" noChangeArrowheads="1"/>
          </p:cNvSpPr>
          <p:nvPr/>
        </p:nvSpPr>
        <p:spPr bwMode="auto">
          <a:xfrm>
            <a:off x="1666732" y="4542336"/>
            <a:ext cx="4520681" cy="285750"/>
          </a:xfrm>
          <a:prstGeom prst="rect">
            <a:avLst/>
          </a:prstGeom>
          <a:noFill/>
          <a:ln w="9525">
            <a:noFill/>
            <a:miter lim="800000"/>
            <a:headEnd/>
            <a:tailEnd/>
          </a:ln>
        </p:spPr>
        <p:txBody>
          <a:bodyPr lIns="92075" tIns="46038" rIns="92075" bIns="46038" anchor="ctr"/>
          <a:lstStyle/>
          <a:p>
            <a:pPr marL="228600" indent="-228600" latinLnBrk="1"/>
            <a:endParaRPr kumimoji="1" lang="en-US" altLang="ko-KR" sz="1000" b="1" baseline="0" dirty="0">
              <a:ea typeface="Gulim" pitchFamily="34" charset="-127"/>
              <a:cs typeface="Arial" charset="0"/>
            </a:endParaRPr>
          </a:p>
        </p:txBody>
      </p:sp>
      <p:sp>
        <p:nvSpPr>
          <p:cNvPr id="32" name="직사각형 31"/>
          <p:cNvSpPr/>
          <p:nvPr/>
        </p:nvSpPr>
        <p:spPr>
          <a:xfrm>
            <a:off x="6300192" y="775484"/>
            <a:ext cx="2767050" cy="3477875"/>
          </a:xfrm>
          <a:prstGeom prst="rect">
            <a:avLst/>
          </a:prstGeom>
        </p:spPr>
        <p:txBody>
          <a:bodyPr wrap="square">
            <a:spAutoFit/>
          </a:bodyPr>
          <a:lstStyle/>
          <a:p>
            <a:pPr marL="182880" indent="-182880" defTabSz="762000" latinLnBrk="1"/>
            <a:r>
              <a:rPr lang="en-US" altLang="ko-KR" sz="1000" b="1" baseline="0" dirty="0" smtClean="0"/>
              <a:t>1.	The Export </a:t>
            </a:r>
            <a:r>
              <a:rPr lang="en-US" altLang="ko-KR" sz="1000" b="1" baseline="0" dirty="0"/>
              <a:t>Clone </a:t>
            </a:r>
            <a:r>
              <a:rPr lang="en-US" altLang="ko-KR" sz="1000" b="1" baseline="0" dirty="0" smtClean="0"/>
              <a:t>File option enables users to save a “.</a:t>
            </a:r>
            <a:r>
              <a:rPr lang="en-US" altLang="ko-KR" sz="1000" b="1" baseline="0" dirty="0" err="1" smtClean="0"/>
              <a:t>tlx</a:t>
            </a:r>
            <a:r>
              <a:rPr lang="en-US" altLang="ko-KR" sz="1000" b="1" baseline="0" dirty="0" smtClean="0"/>
              <a:t>” Clone file to a USB device. The exported Clone file can then be transferred to Target TVs using the Import Clone File process. While the export is </a:t>
            </a:r>
            <a:r>
              <a:rPr lang="en-US" altLang="ko-KR" sz="1000" b="1" baseline="0" dirty="0"/>
              <a:t>in process, the user must not turn TV off </a:t>
            </a:r>
            <a:r>
              <a:rPr lang="en-US" altLang="ko-KR" sz="1000" b="1" baseline="0" dirty="0" smtClean="0"/>
              <a:t>or </a:t>
            </a:r>
            <a:r>
              <a:rPr lang="en-US" altLang="ko-KR" sz="1000" b="1" baseline="0" dirty="0"/>
              <a:t>unplug the USB memory </a:t>
            </a:r>
            <a:r>
              <a:rPr lang="en-US" altLang="ko-KR" sz="1000" b="1" baseline="0" dirty="0" smtClean="0"/>
              <a:t>device.</a:t>
            </a:r>
          </a:p>
          <a:p>
            <a:pPr marL="182880" indent="-182880"/>
            <a:r>
              <a:rPr lang="en-US" sz="1000" b="1" baseline="0" dirty="0" smtClean="0"/>
              <a:t>2.	In </a:t>
            </a:r>
            <a:r>
              <a:rPr lang="en-US" sz="1000" b="1" baseline="0" dirty="0"/>
              <a:t>addition to the FTG Channel Map and Installer Menu settings, an exported Clone file </a:t>
            </a:r>
            <a:r>
              <a:rPr lang="en-US" sz="1000" b="1" baseline="0" dirty="0" smtClean="0"/>
              <a:t>includes </a:t>
            </a:r>
            <a:r>
              <a:rPr lang="en-US" sz="1000" b="1" baseline="0" dirty="0"/>
              <a:t>setup menu settings. Users may customize selected setup menu settings as indicated in appropriate Commercial Mode Setup Guide.</a:t>
            </a:r>
          </a:p>
          <a:p>
            <a:pPr marL="182880" indent="-182880"/>
            <a:r>
              <a:rPr lang="en-US" sz="1000" b="1" baseline="0" dirty="0" smtClean="0"/>
              <a:t>3.	If </a:t>
            </a:r>
            <a:r>
              <a:rPr lang="en-US" sz="1000" b="1" baseline="0" dirty="0"/>
              <a:t>the exported Clone file does not include an FTG Channel Map (i.e., no existing channel lineup prior to export), any Target TVs to which the file is imported will not be configured for FTG Mode via CPU.</a:t>
            </a:r>
          </a:p>
          <a:p>
            <a:pPr marL="182880" indent="-182880" defTabSz="762000" latinLnBrk="1"/>
            <a:endParaRPr kumimoji="1" lang="ko-KR" altLang="en-US" sz="1000" b="1" baseline="0" dirty="0">
              <a:ea typeface="Gulim" pitchFamily="34" charset="-127"/>
            </a:endParaRPr>
          </a:p>
        </p:txBody>
      </p:sp>
      <p:sp>
        <p:nvSpPr>
          <p:cNvPr id="18" name="TextBox 17"/>
          <p:cNvSpPr txBox="1"/>
          <p:nvPr/>
        </p:nvSpPr>
        <p:spPr>
          <a:xfrm>
            <a:off x="884101" y="4653136"/>
            <a:ext cx="5303312" cy="415498"/>
          </a:xfrm>
          <a:prstGeom prst="rect">
            <a:avLst/>
          </a:prstGeom>
          <a:noFill/>
        </p:spPr>
        <p:txBody>
          <a:bodyPr wrap="square" rtlCol="0">
            <a:spAutoFit/>
          </a:bodyPr>
          <a:lstStyle/>
          <a:p>
            <a:pPr marL="182880" indent="-182880"/>
            <a:r>
              <a:rPr lang="en-US" altLang="ko-KR" sz="1050" b="1" baseline="0" dirty="0" smtClean="0"/>
              <a:t>1.	Export Button: </a:t>
            </a:r>
            <a:r>
              <a:rPr lang="en-US" altLang="ko-KR" sz="1050" b="1" baseline="0" dirty="0"/>
              <a:t>Select to initiate the </a:t>
            </a:r>
            <a:r>
              <a:rPr lang="en-US" altLang="ko-KR" sz="1050" b="1" baseline="0" dirty="0" smtClean="0"/>
              <a:t>export. When you press OK on rolling picker, Export button is activated.</a:t>
            </a:r>
            <a:endParaRPr lang="en-US" altLang="ko-KR" sz="1050" b="1" baseline="0" dirty="0"/>
          </a:p>
        </p:txBody>
      </p:sp>
      <p:sp>
        <p:nvSpPr>
          <p:cNvPr id="20" name="TextBox 19"/>
          <p:cNvSpPr txBox="1"/>
          <p:nvPr/>
        </p:nvSpPr>
        <p:spPr>
          <a:xfrm>
            <a:off x="919847" y="5661248"/>
            <a:ext cx="5164321" cy="738664"/>
          </a:xfrm>
          <a:prstGeom prst="rect">
            <a:avLst/>
          </a:prstGeom>
          <a:noFill/>
        </p:spPr>
        <p:txBody>
          <a:bodyPr wrap="square" rtlCol="0">
            <a:spAutoFit/>
          </a:bodyPr>
          <a:lstStyle/>
          <a:p>
            <a:pPr marL="182880" indent="-182880"/>
            <a:r>
              <a:rPr lang="en-US" altLang="ko-KR" sz="1050" b="1" baseline="0" dirty="0" smtClean="0"/>
              <a:t>1.	Right Key: </a:t>
            </a:r>
            <a:r>
              <a:rPr lang="en-US" altLang="ko-KR" sz="1050" b="1" baseline="0" dirty="0"/>
              <a:t>M</a:t>
            </a:r>
            <a:r>
              <a:rPr lang="en-US" altLang="ko-KR" sz="1050" b="1" baseline="0" dirty="0" smtClean="0"/>
              <a:t>ove </a:t>
            </a:r>
            <a:r>
              <a:rPr lang="en-US" altLang="ko-KR" sz="1050" b="1" baseline="0" dirty="0"/>
              <a:t>to </a:t>
            </a:r>
            <a:r>
              <a:rPr lang="en-US" altLang="ko-KR" sz="1050" b="1" baseline="0" dirty="0" smtClean="0"/>
              <a:t>rolling picker. </a:t>
            </a:r>
            <a:endParaRPr lang="en-US" altLang="ko-KR" sz="1050" b="1" baseline="0" dirty="0"/>
          </a:p>
          <a:p>
            <a:pPr marL="182880" indent="-182880">
              <a:buAutoNum type="arabicPeriod" startAt="2"/>
            </a:pPr>
            <a:r>
              <a:rPr lang="en-US" altLang="ko-KR" sz="1050" b="1" baseline="0" dirty="0" smtClean="0"/>
              <a:t>Up Key: Move </a:t>
            </a:r>
            <a:r>
              <a:rPr lang="en-US" altLang="ko-KR" sz="1050" b="1" baseline="0" dirty="0"/>
              <a:t>to </a:t>
            </a:r>
            <a:r>
              <a:rPr lang="en-US" altLang="ko-KR" sz="1050" b="1" baseline="0" dirty="0" smtClean="0"/>
              <a:t>“Import Clone File.” </a:t>
            </a:r>
          </a:p>
          <a:p>
            <a:pPr marL="182880" indent="-182880">
              <a:buAutoNum type="arabicPeriod" startAt="2"/>
            </a:pPr>
            <a:r>
              <a:rPr lang="en-US" altLang="ko-KR" sz="1050" b="1" baseline="0" dirty="0" smtClean="0"/>
              <a:t>Rolling picker: Use the Left/Right arrow keys to choose the Clone </a:t>
            </a:r>
            <a:r>
              <a:rPr lang="en-US" altLang="ko-KR" sz="1050" b="1" baseline="0" dirty="0"/>
              <a:t>filename </a:t>
            </a:r>
            <a:r>
              <a:rPr lang="en-US" altLang="ko-KR" sz="1050" b="1" baseline="0" dirty="0" smtClean="0"/>
              <a:t>(“</a:t>
            </a:r>
            <a:r>
              <a:rPr lang="en-US" altLang="ko-KR" sz="1050" b="1" baseline="0" dirty="0"/>
              <a:t>modelname”_</a:t>
            </a:r>
            <a:r>
              <a:rPr lang="en-US" altLang="ko-KR" sz="1050" b="1" baseline="0" dirty="0" smtClean="0"/>
              <a:t>1~99999.TLX).</a:t>
            </a:r>
          </a:p>
        </p:txBody>
      </p:sp>
      <p:cxnSp>
        <p:nvCxnSpPr>
          <p:cNvPr id="27" name="꺾인 연결선 26"/>
          <p:cNvCxnSpPr/>
          <p:nvPr/>
        </p:nvCxnSpPr>
        <p:spPr>
          <a:xfrm>
            <a:off x="6217960" y="4221088"/>
            <a:ext cx="829422" cy="619717"/>
          </a:xfrm>
          <a:prstGeom prst="bentConnector3">
            <a:avLst>
              <a:gd name="adj1" fmla="val 10011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47"/>
          <p:cNvSpPr txBox="1">
            <a:spLocks noChangeArrowheads="1"/>
          </p:cNvSpPr>
          <p:nvPr/>
        </p:nvSpPr>
        <p:spPr bwMode="auto">
          <a:xfrm>
            <a:off x="6375231" y="4853470"/>
            <a:ext cx="2733843" cy="754053"/>
          </a:xfrm>
          <a:prstGeom prst="rect">
            <a:avLst/>
          </a:prstGeom>
          <a:noFill/>
          <a:ln w="38100">
            <a:solidFill>
              <a:srgbClr val="FF0000"/>
            </a:solidFill>
            <a:miter lim="800000"/>
            <a:headEnd/>
            <a:tailEnd/>
          </a:ln>
        </p:spPr>
        <p:txBody>
          <a:bodyPr wrap="square">
            <a:spAutoFit/>
          </a:bodyPr>
          <a:lstStyle/>
          <a:p>
            <a:pPr defTabSz="762000" latinLnBrk="1"/>
            <a:r>
              <a:rPr kumimoji="1" lang="en-US" altLang="ko-KR" sz="1100" b="1" baseline="0" dirty="0" smtClean="0">
                <a:ea typeface="GulimChe" pitchFamily="49" charset="-127"/>
              </a:rPr>
              <a:t>When model name have TV size, </a:t>
            </a:r>
            <a:r>
              <a:rPr lang="en-US" altLang="ko-KR" sz="1100" b="1" baseline="0" dirty="0" smtClean="0"/>
              <a:t>generic </a:t>
            </a:r>
            <a:r>
              <a:rPr lang="en-US" altLang="ko-KR" sz="1100" b="1" baseline="0" dirty="0"/>
              <a:t>“xx” </a:t>
            </a:r>
            <a:r>
              <a:rPr lang="en-US" altLang="ko-KR" sz="1100" b="1" baseline="0" dirty="0" smtClean="0"/>
              <a:t>will be displayed before the model name</a:t>
            </a:r>
            <a:r>
              <a:rPr kumimoji="1" lang="en-US" altLang="ko-KR" sz="1100" b="1" baseline="0" dirty="0" smtClean="0">
                <a:ea typeface="GulimChe" pitchFamily="49" charset="-127"/>
              </a:rPr>
              <a:t>, for example,</a:t>
            </a:r>
            <a:r>
              <a:rPr lang="en-US" altLang="ko-KR" sz="800" b="1" baseline="0" dirty="0"/>
              <a:t> </a:t>
            </a:r>
            <a:r>
              <a:rPr lang="en-US" altLang="ko-KR" sz="1000" b="1" baseline="0" dirty="0" smtClean="0"/>
              <a:t>xxU</a:t>
            </a:r>
            <a:r>
              <a:rPr lang="en-US" altLang="ko-KR" sz="1000" b="1" baseline="0" dirty="0" smtClean="0">
                <a:solidFill>
                  <a:srgbClr val="009242"/>
                </a:solidFill>
              </a:rPr>
              <a:t>R</a:t>
            </a:r>
            <a:r>
              <a:rPr lang="en-US" altLang="ko-KR" sz="1000" b="1" baseline="0" dirty="0" smtClean="0"/>
              <a:t>670H. </a:t>
            </a:r>
            <a:endParaRPr kumimoji="1" lang="en-US" altLang="ko-KR" sz="1000" b="1" baseline="0" dirty="0">
              <a:ea typeface="GulimChe" pitchFamily="49" charset="-127"/>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41" y="838885"/>
            <a:ext cx="6300192" cy="3543858"/>
          </a:xfrm>
          <a:prstGeom prst="rect">
            <a:avLst/>
          </a:prstGeom>
        </p:spPr>
      </p:pic>
    </p:spTree>
    <p:extLst>
      <p:ext uri="{BB962C8B-B14F-4D97-AF65-F5344CB8AC3E}">
        <p14:creationId xmlns:p14="http://schemas.microsoft.com/office/powerpoint/2010/main" val="1095603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(Export Clone File Complete/Fail) </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23892" y="6254820"/>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628108"/>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62735" y="6276226"/>
            <a:ext cx="723051" cy="355009"/>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2" name="Rectangle 30"/>
          <p:cNvSpPr>
            <a:spLocks noChangeAspect="1" noChangeArrowheads="1"/>
          </p:cNvSpPr>
          <p:nvPr/>
        </p:nvSpPr>
        <p:spPr bwMode="auto">
          <a:xfrm>
            <a:off x="1666732" y="4542336"/>
            <a:ext cx="4520681" cy="285750"/>
          </a:xfrm>
          <a:prstGeom prst="rect">
            <a:avLst/>
          </a:prstGeom>
          <a:noFill/>
          <a:ln w="9525">
            <a:noFill/>
            <a:miter lim="800000"/>
            <a:headEnd/>
            <a:tailEnd/>
          </a:ln>
        </p:spPr>
        <p:txBody>
          <a:bodyPr lIns="92075" tIns="46038" rIns="92075" bIns="46038" anchor="ctr"/>
          <a:lstStyle/>
          <a:p>
            <a:pPr marL="228600" indent="-228600" latinLnBrk="1"/>
            <a:endParaRPr kumimoji="1" lang="en-US" altLang="ko-KR" sz="1000" b="1" baseline="0" dirty="0">
              <a:ea typeface="Gulim" pitchFamily="34" charset="-127"/>
              <a:cs typeface="Arial" charset="0"/>
            </a:endParaRPr>
          </a:p>
        </p:txBody>
      </p:sp>
      <p:cxnSp>
        <p:nvCxnSpPr>
          <p:cNvPr id="20" name="꺾인 연결선 19"/>
          <p:cNvCxnSpPr/>
          <p:nvPr/>
        </p:nvCxnSpPr>
        <p:spPr>
          <a:xfrm rot="16200000" flipH="1">
            <a:off x="5529274" y="4327429"/>
            <a:ext cx="1019984" cy="774726"/>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47"/>
          <p:cNvSpPr txBox="1">
            <a:spLocks noChangeArrowheads="1"/>
          </p:cNvSpPr>
          <p:nvPr/>
        </p:nvSpPr>
        <p:spPr bwMode="auto">
          <a:xfrm>
            <a:off x="6380918" y="2400740"/>
            <a:ext cx="2647947" cy="307777"/>
          </a:xfrm>
          <a:prstGeom prst="rect">
            <a:avLst/>
          </a:prstGeom>
          <a:noFill/>
          <a:ln w="38100">
            <a:solidFill>
              <a:srgbClr val="FF0000"/>
            </a:solidFill>
            <a:miter lim="800000"/>
            <a:headEnd/>
            <a:tailEnd/>
          </a:ln>
        </p:spPr>
        <p:txBody>
          <a:bodyPr wrap="square">
            <a:spAutoFit/>
          </a:bodyPr>
          <a:lstStyle/>
          <a:p>
            <a:pPr defTabSz="762000" latinLnBrk="1"/>
            <a:r>
              <a:rPr kumimoji="1" lang="en-US" altLang="ko-KR" sz="800" b="1" baseline="0" dirty="0" smtClean="0">
                <a:ea typeface="GulimChe" pitchFamily="49" charset="-127"/>
              </a:rPr>
              <a:t>Fail pop-up message:</a:t>
            </a:r>
          </a:p>
          <a:p>
            <a:pPr defTabSz="762000" latinLnBrk="1"/>
            <a:r>
              <a:rPr kumimoji="1" lang="en-US" altLang="ko-KR" sz="600" b="1" baseline="0" dirty="0" smtClean="0">
                <a:ea typeface="GulimChe" pitchFamily="49" charset="-127"/>
              </a:rPr>
              <a:t>“Export Clone File has failed. Please try again</a:t>
            </a:r>
            <a:r>
              <a:rPr kumimoji="1" lang="en-US" altLang="ko-KR" sz="600" b="1" baseline="0" dirty="0" smtClean="0">
                <a:solidFill>
                  <a:srgbClr val="009900"/>
                </a:solidFill>
                <a:ea typeface="GulimChe" pitchFamily="49" charset="-127"/>
              </a:rPr>
              <a:t>.</a:t>
            </a:r>
            <a:r>
              <a:rPr kumimoji="1" lang="en-US" altLang="ko-KR" sz="600" b="1" baseline="0" dirty="0" smtClean="0">
                <a:ea typeface="GulimChe" pitchFamily="49" charset="-127"/>
              </a:rPr>
              <a:t>”</a:t>
            </a:r>
            <a:endParaRPr kumimoji="1" lang="en-US" altLang="ko-KR" sz="800" b="1" baseline="0" dirty="0">
              <a:ea typeface="GulimChe" pitchFamily="49" charset="-127"/>
            </a:endParaRPr>
          </a:p>
        </p:txBody>
      </p:sp>
      <p:cxnSp>
        <p:nvCxnSpPr>
          <p:cNvPr id="18460" name="직선 화살표 연결선 18459"/>
          <p:cNvCxnSpPr/>
          <p:nvPr/>
        </p:nvCxnSpPr>
        <p:spPr>
          <a:xfrm>
            <a:off x="6228714" y="3473535"/>
            <a:ext cx="28027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47"/>
          <p:cNvSpPr txBox="1">
            <a:spLocks noChangeArrowheads="1"/>
          </p:cNvSpPr>
          <p:nvPr/>
        </p:nvSpPr>
        <p:spPr bwMode="auto">
          <a:xfrm>
            <a:off x="6379878" y="4350334"/>
            <a:ext cx="2614852" cy="307777"/>
          </a:xfrm>
          <a:prstGeom prst="rect">
            <a:avLst/>
          </a:prstGeom>
          <a:noFill/>
          <a:ln w="38100">
            <a:solidFill>
              <a:srgbClr val="FF0000"/>
            </a:solidFill>
            <a:miter lim="800000"/>
            <a:headEnd/>
            <a:tailEnd/>
          </a:ln>
        </p:spPr>
        <p:txBody>
          <a:bodyPr wrap="square">
            <a:spAutoFit/>
          </a:bodyPr>
          <a:lstStyle/>
          <a:p>
            <a:pPr defTabSz="762000" latinLnBrk="1"/>
            <a:r>
              <a:rPr kumimoji="1" lang="en-US" altLang="ko-KR" sz="800" b="1" baseline="0" dirty="0" smtClean="0">
                <a:ea typeface="GulimChe" pitchFamily="49" charset="-127"/>
              </a:rPr>
              <a:t>Same filename pop-up message :</a:t>
            </a:r>
          </a:p>
          <a:p>
            <a:pPr defTabSz="762000" latinLnBrk="1"/>
            <a:r>
              <a:rPr kumimoji="1" lang="en-US" altLang="ko-KR" sz="600" b="1" baseline="0" dirty="0" smtClean="0">
                <a:ea typeface="GulimChe" pitchFamily="49" charset="-127"/>
              </a:rPr>
              <a:t>“The filename “” already exists. Do you want to overwrite it?”</a:t>
            </a:r>
            <a:endParaRPr kumimoji="1" lang="en-US" altLang="ko-KR" sz="800" b="1" baseline="0" dirty="0">
              <a:ea typeface="GulimChe" pitchFamily="49" charset="-127"/>
            </a:endParaRPr>
          </a:p>
        </p:txBody>
      </p:sp>
      <p:cxnSp>
        <p:nvCxnSpPr>
          <p:cNvPr id="88" name="직선 화살표 연결선 87"/>
          <p:cNvCxnSpPr/>
          <p:nvPr/>
        </p:nvCxnSpPr>
        <p:spPr>
          <a:xfrm>
            <a:off x="6228714" y="1412776"/>
            <a:ext cx="28027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47"/>
          <p:cNvSpPr txBox="1">
            <a:spLocks noChangeArrowheads="1"/>
          </p:cNvSpPr>
          <p:nvPr/>
        </p:nvSpPr>
        <p:spPr bwMode="auto">
          <a:xfrm>
            <a:off x="6396636" y="6260369"/>
            <a:ext cx="2675630" cy="307777"/>
          </a:xfrm>
          <a:prstGeom prst="rect">
            <a:avLst/>
          </a:prstGeom>
          <a:noFill/>
          <a:ln w="38100">
            <a:solidFill>
              <a:srgbClr val="FF0000"/>
            </a:solidFill>
            <a:miter lim="800000"/>
            <a:headEnd/>
            <a:tailEnd/>
          </a:ln>
        </p:spPr>
        <p:txBody>
          <a:bodyPr wrap="square">
            <a:spAutoFit/>
          </a:bodyPr>
          <a:lstStyle/>
          <a:p>
            <a:pPr defTabSz="762000" latinLnBrk="1"/>
            <a:r>
              <a:rPr kumimoji="1" lang="en-US" altLang="ko-KR" sz="800" b="1" baseline="0" dirty="0" smtClean="0">
                <a:ea typeface="GulimChe" pitchFamily="49" charset="-127"/>
              </a:rPr>
              <a:t>Complete pop-up message :</a:t>
            </a:r>
          </a:p>
          <a:p>
            <a:pPr defTabSz="762000" latinLnBrk="1"/>
            <a:r>
              <a:rPr kumimoji="1" lang="en-US" altLang="ko-KR" sz="600" b="1" baseline="0" dirty="0" smtClean="0">
                <a:ea typeface="GulimChe" pitchFamily="49" charset="-127"/>
              </a:rPr>
              <a:t>“Export Clone File is completed.”</a:t>
            </a:r>
            <a:endParaRPr kumimoji="1" lang="en-US" altLang="ko-KR" sz="800" b="1" baseline="0" dirty="0">
              <a:ea typeface="GulimChe" pitchFamily="49" charset="-127"/>
            </a:endParaRPr>
          </a:p>
        </p:txBody>
      </p:sp>
      <p:sp>
        <p:nvSpPr>
          <p:cNvPr id="93" name="TextBox 92"/>
          <p:cNvSpPr txBox="1"/>
          <p:nvPr/>
        </p:nvSpPr>
        <p:spPr>
          <a:xfrm>
            <a:off x="858650" y="4603496"/>
            <a:ext cx="5080663" cy="1708160"/>
          </a:xfrm>
          <a:prstGeom prst="rect">
            <a:avLst/>
          </a:prstGeom>
          <a:noFill/>
        </p:spPr>
        <p:txBody>
          <a:bodyPr wrap="square" rtlCol="0">
            <a:spAutoFit/>
          </a:bodyPr>
          <a:lstStyle/>
          <a:p>
            <a:pPr marL="182880" indent="-182880"/>
            <a:r>
              <a:rPr lang="en-US" altLang="ko-KR" sz="1050" b="1" baseline="0" dirty="0"/>
              <a:t>1</a:t>
            </a:r>
            <a:r>
              <a:rPr lang="en-US" altLang="ko-KR" sz="1050" b="1" baseline="0" dirty="0" smtClean="0"/>
              <a:t>.	OK Button: </a:t>
            </a:r>
            <a:r>
              <a:rPr lang="en-US" altLang="ko-KR" sz="1050" b="1" baseline="0" dirty="0"/>
              <a:t>If this button is </a:t>
            </a:r>
            <a:r>
              <a:rPr lang="en-US" altLang="ko-KR" sz="1050" b="1" baseline="0" dirty="0" smtClean="0"/>
              <a:t>displayed in the pop-up banner, the export ended. Check the status, as the pop-up message will either indicate that the export was successful or not successful. When you press OK (Enter) on the remote, </a:t>
            </a:r>
            <a:r>
              <a:rPr lang="en-US" altLang="ko-KR" sz="1050" b="1" baseline="0" dirty="0"/>
              <a:t>panel is changed to </a:t>
            </a:r>
            <a:r>
              <a:rPr lang="en-US" altLang="ko-KR" sz="1050" b="1" baseline="0" dirty="0" smtClean="0"/>
              <a:t>Export Clone File screen.</a:t>
            </a:r>
          </a:p>
          <a:p>
            <a:pPr marL="182880" indent="-182880"/>
            <a:r>
              <a:rPr lang="en-US" altLang="ko-KR" sz="1050" b="1" baseline="0" dirty="0" smtClean="0"/>
              <a:t>2.	Yes</a:t>
            </a:r>
            <a:r>
              <a:rPr lang="en-US" altLang="ko-KR" sz="1050" b="1" baseline="0" dirty="0">
                <a:solidFill>
                  <a:srgbClr val="009900"/>
                </a:solidFill>
              </a:rPr>
              <a:t> </a:t>
            </a:r>
            <a:r>
              <a:rPr lang="en-US" altLang="ko-KR" sz="1050" b="1" baseline="0" dirty="0" smtClean="0"/>
              <a:t>Button</a:t>
            </a:r>
            <a:r>
              <a:rPr lang="en-US" altLang="ko-KR" sz="1050" b="1" baseline="0" dirty="0"/>
              <a:t>: T</a:t>
            </a:r>
            <a:r>
              <a:rPr lang="en-US" altLang="ko-KR" sz="1050" b="1" baseline="0" dirty="0" smtClean="0"/>
              <a:t>his button and the NO button are displayed </a:t>
            </a:r>
            <a:r>
              <a:rPr lang="en-US" altLang="ko-KR" sz="1050" b="1" baseline="0" dirty="0"/>
              <a:t>in </a:t>
            </a:r>
            <a:r>
              <a:rPr lang="en-US" altLang="ko-KR" sz="1050" b="1" baseline="0" dirty="0" smtClean="0"/>
              <a:t>the “The filename ‘’ already exists” pop-up message. Select if you would like to overwrite the existing file on the USB device.</a:t>
            </a:r>
          </a:p>
          <a:p>
            <a:pPr marL="182880" indent="-182880"/>
            <a:r>
              <a:rPr lang="en-US" altLang="ko-KR" sz="1050" b="1" baseline="0" dirty="0" smtClean="0"/>
              <a:t>3.	No</a:t>
            </a:r>
            <a:r>
              <a:rPr lang="en-US" altLang="ko-KR" sz="1050" b="1" baseline="0" dirty="0" smtClean="0">
                <a:solidFill>
                  <a:srgbClr val="009900"/>
                </a:solidFill>
              </a:rPr>
              <a:t> </a:t>
            </a:r>
            <a:r>
              <a:rPr lang="en-US" altLang="ko-KR" sz="1050" b="1" baseline="0" dirty="0" smtClean="0"/>
              <a:t>Button: Select to return to Export </a:t>
            </a:r>
            <a:r>
              <a:rPr lang="en-US" altLang="ko-KR" sz="1050" b="1" baseline="0" dirty="0"/>
              <a:t>Clone </a:t>
            </a:r>
            <a:r>
              <a:rPr lang="en-US" altLang="ko-KR" sz="1050" b="1" baseline="0" dirty="0" smtClean="0"/>
              <a:t>File screen without overwriting the existing file.</a:t>
            </a:r>
            <a:endParaRPr lang="en-US" altLang="ko-KR" sz="1050" b="1" baseline="0" dirty="0"/>
          </a:p>
          <a:p>
            <a:pPr marL="182880" indent="-182880">
              <a:buAutoNum type="arabicPeriod"/>
            </a:pPr>
            <a:endParaRPr lang="ko-KR" altLang="en-US" sz="1050" b="1" baseline="0" dirty="0"/>
          </a:p>
        </p:txBody>
      </p:sp>
      <p:sp>
        <p:nvSpPr>
          <p:cNvPr id="34" name="TextBox 33"/>
          <p:cNvSpPr txBox="1"/>
          <p:nvPr/>
        </p:nvSpPr>
        <p:spPr>
          <a:xfrm>
            <a:off x="858650" y="6373479"/>
            <a:ext cx="5086042" cy="253916"/>
          </a:xfrm>
          <a:prstGeom prst="rect">
            <a:avLst/>
          </a:prstGeom>
          <a:noFill/>
        </p:spPr>
        <p:txBody>
          <a:bodyPr wrap="square" rtlCol="0">
            <a:spAutoFit/>
          </a:bodyPr>
          <a:lstStyle/>
          <a:p>
            <a:r>
              <a:rPr lang="en-US" altLang="ko-KR" sz="1050" b="1" baseline="0" dirty="0" smtClean="0"/>
              <a:t>1.  The </a:t>
            </a:r>
            <a:r>
              <a:rPr lang="en-US" altLang="ko-KR" sz="1050" b="1" baseline="0" dirty="0"/>
              <a:t>time-out does not apply when a </a:t>
            </a:r>
            <a:r>
              <a:rPr lang="en-US" altLang="ko-KR" sz="1050" b="1" baseline="0" dirty="0" smtClean="0"/>
              <a:t>pop-up </a:t>
            </a:r>
            <a:r>
              <a:rPr lang="en-US" altLang="ko-KR" sz="1050" b="1" baseline="0" dirty="0"/>
              <a:t>is </a:t>
            </a:r>
            <a:r>
              <a:rPr lang="en-US" altLang="ko-KR" sz="1050" b="1" baseline="0" dirty="0" smtClean="0"/>
              <a:t>output</a:t>
            </a:r>
            <a:r>
              <a:rPr lang="en-US" altLang="ko-KR" sz="1050" b="1" baseline="0" dirty="0"/>
              <a:t> </a:t>
            </a:r>
            <a:r>
              <a:rPr lang="en-US" altLang="ko-KR" sz="1050" b="1" baseline="0" dirty="0" smtClean="0"/>
              <a:t>in complete page.</a:t>
            </a:r>
            <a:endParaRPr lang="en-US" altLang="ko-KR" sz="1050" b="1" baseline="0" dirty="0"/>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81" y="809947"/>
            <a:ext cx="6285399" cy="3535537"/>
          </a:xfrm>
          <a:prstGeom prst="rect">
            <a:avLst/>
          </a:prstGeom>
        </p:spPr>
      </p:pic>
      <p:pic>
        <p:nvPicPr>
          <p:cNvPr id="6" name="그림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2062" y="808324"/>
            <a:ext cx="2749249" cy="1546452"/>
          </a:xfrm>
          <a:prstGeom prst="rect">
            <a:avLst/>
          </a:prstGeom>
        </p:spPr>
      </p:pic>
      <p:pic>
        <p:nvPicPr>
          <p:cNvPr id="7" name="그림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8850" y="2751667"/>
            <a:ext cx="2731828" cy="1536653"/>
          </a:xfrm>
          <a:prstGeom prst="rect">
            <a:avLst/>
          </a:prstGeom>
        </p:spPr>
      </p:pic>
      <p:pic>
        <p:nvPicPr>
          <p:cNvPr id="8" name="그림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63882" y="4691742"/>
            <a:ext cx="2728880" cy="1534995"/>
          </a:xfrm>
          <a:prstGeom prst="rect">
            <a:avLst/>
          </a:prstGeom>
        </p:spPr>
      </p:pic>
    </p:spTree>
    <p:extLst>
      <p:ext uri="{BB962C8B-B14F-4D97-AF65-F5344CB8AC3E}">
        <p14:creationId xmlns:p14="http://schemas.microsoft.com/office/powerpoint/2010/main" val="39400538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699" y="44450"/>
            <a:ext cx="9131301" cy="428625"/>
          </a:xfrm>
          <a:prstGeom prst="rect">
            <a:avLst/>
          </a:prstGeom>
        </p:spPr>
        <p:txBody>
          <a:bodyPr anchor="ctr">
            <a:normAutofit fontScale="82500" lnSpcReduction="100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(Export Clone File </a:t>
            </a:r>
            <a:r>
              <a:rPr lang="en-US" altLang="ko-KR" sz="2300" baseline="0" dirty="0">
                <a:latin typeface="Arial" charset="0"/>
              </a:rPr>
              <a:t>Complete - Create DZM </a:t>
            </a:r>
            <a:r>
              <a:rPr lang="en-US" altLang="ko-KR" sz="2400" baseline="0" dirty="0" smtClean="0">
                <a:latin typeface="Arial" charset="0"/>
              </a:rPr>
              <a:t>(</a:t>
            </a:r>
            <a:r>
              <a:rPr lang="en-US" altLang="ko-KR" sz="2400" b="1" baseline="0" dirty="0" smtClean="0">
                <a:solidFill>
                  <a:srgbClr val="FF0000"/>
                </a:solidFill>
              </a:rPr>
              <a:t>Hospital </a:t>
            </a:r>
            <a:r>
              <a:rPr lang="en-US" altLang="ko-KR" sz="2400" b="1" baseline="0" dirty="0">
                <a:solidFill>
                  <a:srgbClr val="FF0000"/>
                </a:solidFill>
              </a:rPr>
              <a:t>Only</a:t>
            </a:r>
            <a:r>
              <a:rPr lang="en-US" altLang="ko-KR" sz="2800" baseline="0" dirty="0" smtClean="0">
                <a:latin typeface="Arial" charset="0"/>
              </a:rPr>
              <a:t>)</a:t>
            </a:r>
            <a:r>
              <a:rPr lang="en-US" altLang="ko-KR" sz="2300" baseline="0" dirty="0" smtClean="0">
                <a:latin typeface="Arial" charset="0"/>
              </a:rPr>
              <a:t>) </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6" name="AutoShape 53"/>
          <p:cNvSpPr>
            <a:spLocks noChangeArrowheads="1"/>
          </p:cNvSpPr>
          <p:nvPr/>
        </p:nvSpPr>
        <p:spPr bwMode="auto">
          <a:xfrm>
            <a:off x="172244" y="4685211"/>
            <a:ext cx="655638" cy="1912141"/>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2" name="Rectangle 30"/>
          <p:cNvSpPr>
            <a:spLocks noChangeAspect="1" noChangeArrowheads="1"/>
          </p:cNvSpPr>
          <p:nvPr/>
        </p:nvSpPr>
        <p:spPr bwMode="auto">
          <a:xfrm>
            <a:off x="1666732" y="4542336"/>
            <a:ext cx="4520681" cy="285750"/>
          </a:xfrm>
          <a:prstGeom prst="rect">
            <a:avLst/>
          </a:prstGeom>
          <a:noFill/>
          <a:ln w="9525">
            <a:noFill/>
            <a:miter lim="800000"/>
            <a:headEnd/>
            <a:tailEnd/>
          </a:ln>
        </p:spPr>
        <p:txBody>
          <a:bodyPr lIns="92075" tIns="46038" rIns="92075" bIns="46038" anchor="ctr"/>
          <a:lstStyle/>
          <a:p>
            <a:pPr marL="228600" indent="-228600" latinLnBrk="1"/>
            <a:endParaRPr kumimoji="1" lang="en-US" altLang="ko-KR" sz="1000" b="1" baseline="0" dirty="0">
              <a:ea typeface="Gulim" pitchFamily="34" charset="-127"/>
              <a:cs typeface="Arial" charset="0"/>
            </a:endParaRPr>
          </a:p>
        </p:txBody>
      </p:sp>
      <p:sp>
        <p:nvSpPr>
          <p:cNvPr id="34" name="TextBox 33"/>
          <p:cNvSpPr txBox="1"/>
          <p:nvPr/>
        </p:nvSpPr>
        <p:spPr>
          <a:xfrm>
            <a:off x="941191" y="4701128"/>
            <a:ext cx="5086042" cy="738664"/>
          </a:xfrm>
          <a:prstGeom prst="rect">
            <a:avLst/>
          </a:prstGeom>
          <a:noFill/>
        </p:spPr>
        <p:txBody>
          <a:bodyPr wrap="square" rtlCol="0">
            <a:spAutoFit/>
          </a:bodyPr>
          <a:lstStyle/>
          <a:p>
            <a:r>
              <a:rPr lang="en-US" altLang="ko-KR" sz="1050" b="1" baseline="0" dirty="0"/>
              <a:t>If the Export Clone File is successful at the hospital, the DZM file is automatically created. </a:t>
            </a:r>
            <a:endParaRPr lang="en-US" altLang="ko-KR" sz="1050" b="1" baseline="0" dirty="0" smtClean="0"/>
          </a:p>
          <a:p>
            <a:r>
              <a:rPr lang="en-US" altLang="ko-KR" sz="1050" b="1" baseline="0" dirty="0"/>
              <a:t>DZM file in this case will maintain history of only the Clone file. </a:t>
            </a:r>
            <a:endParaRPr lang="en-US" altLang="ko-KR" sz="1050" b="1" baseline="0" dirty="0" smtClean="0"/>
          </a:p>
          <a:p>
            <a:endParaRPr lang="en-US" altLang="ko-KR" sz="1050" b="1" baseline="0" dirty="0"/>
          </a:p>
        </p:txBody>
      </p:sp>
      <p:sp>
        <p:nvSpPr>
          <p:cNvPr id="29" name="TextBox 47"/>
          <p:cNvSpPr txBox="1">
            <a:spLocks noChangeArrowheads="1"/>
          </p:cNvSpPr>
          <p:nvPr/>
        </p:nvSpPr>
        <p:spPr bwMode="auto">
          <a:xfrm>
            <a:off x="6383062" y="2461705"/>
            <a:ext cx="2674338" cy="600164"/>
          </a:xfrm>
          <a:prstGeom prst="rect">
            <a:avLst/>
          </a:prstGeom>
          <a:noFill/>
          <a:ln w="38100">
            <a:solidFill>
              <a:srgbClr val="FF0000"/>
            </a:solidFill>
            <a:miter lim="800000"/>
            <a:headEnd/>
            <a:tailEnd/>
          </a:ln>
        </p:spPr>
        <p:txBody>
          <a:bodyPr wrap="square">
            <a:spAutoFit/>
          </a:bodyPr>
          <a:lstStyle/>
          <a:p>
            <a:pPr defTabSz="762000" latinLnBrk="1"/>
            <a:r>
              <a:rPr kumimoji="1" lang="en-US" altLang="ko-KR" sz="1100" b="1" baseline="0" dirty="0">
                <a:ea typeface="GulimChe" pitchFamily="49" charset="-127"/>
              </a:rPr>
              <a:t>If you go to </a:t>
            </a:r>
            <a:r>
              <a:rPr kumimoji="1" lang="en-US" altLang="ko-KR" sz="1100" b="1" baseline="0" dirty="0" err="1">
                <a:ea typeface="GulimChe" pitchFamily="49" charset="-127"/>
              </a:rPr>
              <a:t>Ez</a:t>
            </a:r>
            <a:r>
              <a:rPr kumimoji="1" lang="en-US" altLang="ko-KR" sz="1100" b="1" baseline="0" dirty="0">
                <a:ea typeface="GulimChe" pitchFamily="49" charset="-127"/>
              </a:rPr>
              <a:t> Download after </a:t>
            </a:r>
            <a:r>
              <a:rPr kumimoji="1" lang="en-US" altLang="ko-KR" sz="1100" b="1" baseline="0" dirty="0" smtClean="0">
                <a:ea typeface="GulimChe" pitchFamily="49" charset="-127"/>
              </a:rPr>
              <a:t>Export</a:t>
            </a:r>
            <a:r>
              <a:rPr kumimoji="1" lang="en-US" altLang="ko-KR" sz="1100" b="1" baseline="0" dirty="0">
                <a:ea typeface="GulimChe" pitchFamily="49" charset="-127"/>
              </a:rPr>
              <a:t>, the </a:t>
            </a:r>
            <a:r>
              <a:rPr kumimoji="1" lang="en-US" altLang="ko-KR" sz="1100" b="1" baseline="0" dirty="0" smtClean="0">
                <a:ea typeface="GulimChe" pitchFamily="49" charset="-127"/>
              </a:rPr>
              <a:t>Export </a:t>
            </a:r>
            <a:r>
              <a:rPr kumimoji="1" lang="en-US" altLang="ko-KR" sz="1100" b="1" baseline="0" dirty="0">
                <a:ea typeface="GulimChe" pitchFamily="49" charset="-127"/>
              </a:rPr>
              <a:t>file that you just performed is selected.</a:t>
            </a:r>
            <a:endParaRPr kumimoji="1" lang="en-US" altLang="ko-KR" sz="800" b="1" baseline="0" dirty="0">
              <a:solidFill>
                <a:srgbClr val="009900"/>
              </a:solidFill>
              <a:ea typeface="GulimChe" pitchFamily="49" charset="-127"/>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0"/>
            <a:ext cx="6303924" cy="3545957"/>
          </a:xfrm>
          <a:prstGeom prst="rect">
            <a:avLst/>
          </a:prstGeom>
        </p:spPr>
      </p:pic>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2024" y="839353"/>
            <a:ext cx="2748714" cy="1546152"/>
          </a:xfrm>
          <a:prstGeom prst="rect">
            <a:avLst/>
          </a:prstGeom>
        </p:spPr>
      </p:pic>
    </p:spTree>
    <p:extLst>
      <p:ext uri="{BB962C8B-B14F-4D97-AF65-F5344CB8AC3E}">
        <p14:creationId xmlns:p14="http://schemas.microsoft.com/office/powerpoint/2010/main" val="2269443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(Update TV Software) </a:t>
            </a:r>
            <a:endParaRPr lang="ko-KR" altLang="en-US" sz="2300" baseline="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487237"/>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6" name="AutoShape 53"/>
          <p:cNvSpPr>
            <a:spLocks noChangeArrowheads="1"/>
          </p:cNvSpPr>
          <p:nvPr/>
        </p:nvSpPr>
        <p:spPr bwMode="auto">
          <a:xfrm>
            <a:off x="193661" y="5735786"/>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2" name="Rectangle 30"/>
          <p:cNvSpPr>
            <a:spLocks noChangeAspect="1" noChangeArrowheads="1"/>
          </p:cNvSpPr>
          <p:nvPr/>
        </p:nvSpPr>
        <p:spPr bwMode="auto">
          <a:xfrm>
            <a:off x="1666732" y="4542336"/>
            <a:ext cx="4520681" cy="285750"/>
          </a:xfrm>
          <a:prstGeom prst="rect">
            <a:avLst/>
          </a:prstGeom>
          <a:noFill/>
          <a:ln w="9525">
            <a:noFill/>
            <a:miter lim="800000"/>
            <a:headEnd/>
            <a:tailEnd/>
          </a:ln>
        </p:spPr>
        <p:txBody>
          <a:bodyPr lIns="92075" tIns="46038" rIns="92075" bIns="46038" anchor="ctr"/>
          <a:lstStyle/>
          <a:p>
            <a:pPr marL="228600" indent="-228600" latinLnBrk="1"/>
            <a:endParaRPr kumimoji="1" lang="en-US" altLang="ko-KR" sz="1000" b="1" baseline="0" dirty="0">
              <a:ea typeface="Gulim" pitchFamily="34" charset="-127"/>
              <a:cs typeface="Arial" charset="0"/>
            </a:endParaRPr>
          </a:p>
        </p:txBody>
      </p:sp>
      <p:sp>
        <p:nvSpPr>
          <p:cNvPr id="20" name="TextBox 19"/>
          <p:cNvSpPr txBox="1"/>
          <p:nvPr/>
        </p:nvSpPr>
        <p:spPr>
          <a:xfrm>
            <a:off x="969397" y="4685211"/>
            <a:ext cx="5080663" cy="253916"/>
          </a:xfrm>
          <a:prstGeom prst="rect">
            <a:avLst/>
          </a:prstGeom>
          <a:noFill/>
        </p:spPr>
        <p:txBody>
          <a:bodyPr wrap="square" rtlCol="0">
            <a:spAutoFit/>
          </a:bodyPr>
          <a:lstStyle/>
          <a:p>
            <a:r>
              <a:rPr lang="en-US" altLang="ko-KR" sz="1050" b="1" baseline="0" dirty="0" smtClean="0"/>
              <a:t>Software Update </a:t>
            </a:r>
            <a:r>
              <a:rPr lang="en-US" altLang="ko-KR" sz="1050" b="1" baseline="0" dirty="0"/>
              <a:t>contains </a:t>
            </a:r>
            <a:r>
              <a:rPr lang="en-US" altLang="ko-KR" sz="1050" b="1" baseline="0" dirty="0" smtClean="0"/>
              <a:t>“Update TV Software” and “Update PTC Software.”</a:t>
            </a:r>
            <a:endParaRPr lang="en-US" altLang="ko-KR" sz="1050" b="1" baseline="0" dirty="0"/>
          </a:p>
        </p:txBody>
      </p:sp>
      <p:sp>
        <p:nvSpPr>
          <p:cNvPr id="23" name="TextBox 22"/>
          <p:cNvSpPr txBox="1"/>
          <p:nvPr/>
        </p:nvSpPr>
        <p:spPr>
          <a:xfrm>
            <a:off x="1043608" y="5727196"/>
            <a:ext cx="4623929" cy="243143"/>
          </a:xfrm>
          <a:prstGeom prst="rect">
            <a:avLst/>
          </a:prstGeom>
          <a:noFill/>
        </p:spPr>
        <p:txBody>
          <a:bodyPr wrap="square" rtlCol="0">
            <a:spAutoFit/>
          </a:bodyPr>
          <a:lstStyle/>
          <a:p>
            <a:r>
              <a:rPr lang="en-US" altLang="ko-KR" sz="980" b="1" baseline="0" dirty="0" smtClean="0"/>
              <a:t>Only one software update can be performed at a time.</a:t>
            </a:r>
            <a:endParaRPr lang="en-US" altLang="ko-KR" sz="980" b="1" strike="sngStrike" baseline="0" dirty="0" smtClean="0"/>
          </a:p>
        </p:txBody>
      </p:sp>
      <p:sp>
        <p:nvSpPr>
          <p:cNvPr id="24" name="AutoShape 53"/>
          <p:cNvSpPr>
            <a:spLocks noChangeArrowheads="1"/>
          </p:cNvSpPr>
          <p:nvPr/>
        </p:nvSpPr>
        <p:spPr bwMode="auto">
          <a:xfrm>
            <a:off x="191429" y="4639694"/>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800" b="1" baseline="0" dirty="0" smtClean="0">
                <a:ea typeface="GulimChe" pitchFamily="49" charset="-127"/>
              </a:rPr>
              <a:t>Screen </a:t>
            </a:r>
          </a:p>
          <a:p>
            <a:pPr algn="ctr" defTabSz="762000" latinLnBrk="1"/>
            <a:r>
              <a:rPr lang="en-US" altLang="ko-KR" sz="800" b="1" baseline="0" dirty="0" smtClean="0">
                <a:ea typeface="GulimChe" pitchFamily="49" charset="-127"/>
              </a:rPr>
              <a:t>Explanation</a:t>
            </a:r>
            <a:endParaRPr lang="en-US" altLang="ko-KR" sz="800" b="1" baseline="0" dirty="0">
              <a:ea typeface="GulimChe" pitchFamily="49" charset="-127"/>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0"/>
            <a:ext cx="6335804" cy="3563890"/>
          </a:xfrm>
          <a:prstGeom prst="rect">
            <a:avLst/>
          </a:prstGeom>
        </p:spPr>
      </p:pic>
    </p:spTree>
    <p:extLst>
      <p:ext uri="{BB962C8B-B14F-4D97-AF65-F5344CB8AC3E}">
        <p14:creationId xmlns:p14="http://schemas.microsoft.com/office/powerpoint/2010/main" val="27182766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(Update TV Software) </a:t>
            </a:r>
            <a:endParaRPr lang="ko-KR" altLang="en-US" sz="2300" baseline="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04035" y="5559053"/>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653136"/>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661" y="5735786"/>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2" name="Rectangle 30"/>
          <p:cNvSpPr>
            <a:spLocks noChangeAspect="1" noChangeArrowheads="1"/>
          </p:cNvSpPr>
          <p:nvPr/>
        </p:nvSpPr>
        <p:spPr bwMode="auto">
          <a:xfrm>
            <a:off x="1666732" y="4542336"/>
            <a:ext cx="4520681" cy="285750"/>
          </a:xfrm>
          <a:prstGeom prst="rect">
            <a:avLst/>
          </a:prstGeom>
          <a:noFill/>
          <a:ln w="9525">
            <a:noFill/>
            <a:miter lim="800000"/>
            <a:headEnd/>
            <a:tailEnd/>
          </a:ln>
        </p:spPr>
        <p:txBody>
          <a:bodyPr lIns="92075" tIns="46038" rIns="92075" bIns="46038" anchor="ctr"/>
          <a:lstStyle/>
          <a:p>
            <a:pPr marL="228600" indent="-228600" latinLnBrk="1"/>
            <a:endParaRPr kumimoji="1" lang="en-US" altLang="ko-KR" sz="1000" b="1" baseline="0" dirty="0">
              <a:ea typeface="Gulim" pitchFamily="34" charset="-127"/>
              <a:cs typeface="Arial" charset="0"/>
            </a:endParaRPr>
          </a:p>
        </p:txBody>
      </p:sp>
      <p:sp>
        <p:nvSpPr>
          <p:cNvPr id="18" name="Rectangle 82"/>
          <p:cNvSpPr>
            <a:spLocks noChangeArrowheads="1"/>
          </p:cNvSpPr>
          <p:nvPr/>
        </p:nvSpPr>
        <p:spPr bwMode="auto">
          <a:xfrm>
            <a:off x="6319865" y="3110533"/>
            <a:ext cx="2809875" cy="1431803"/>
          </a:xfrm>
          <a:prstGeom prst="rect">
            <a:avLst/>
          </a:prstGeom>
          <a:noFill/>
          <a:ln w="9525" algn="ctr">
            <a:noFill/>
            <a:miter lim="800000"/>
            <a:headEnd/>
            <a:tailEnd/>
          </a:ln>
        </p:spPr>
        <p:txBody>
          <a:bodyPr lIns="92075" tIns="46038" rIns="92075" bIns="46038">
            <a:spAutoFit/>
          </a:bodyPr>
          <a:lstStyle/>
          <a:p>
            <a:pPr marL="228600" indent="-228600" defTabSz="762000" latinLnBrk="1">
              <a:buFontTx/>
              <a:buAutoNum type="arabicPeriod"/>
            </a:pPr>
            <a:r>
              <a:rPr kumimoji="1" lang="en-US" altLang="ko-KR" sz="1100" b="1" baseline="0" dirty="0" smtClean="0">
                <a:ea typeface="Dotum" pitchFamily="34" charset="-127"/>
                <a:cs typeface="Arial" charset="0"/>
              </a:rPr>
              <a:t>When </a:t>
            </a:r>
            <a:r>
              <a:rPr kumimoji="1" lang="en-US" altLang="ko-KR" sz="1100" b="1" baseline="0" dirty="0">
                <a:ea typeface="Dotum" pitchFamily="34" charset="-127"/>
                <a:cs typeface="Arial" charset="0"/>
              </a:rPr>
              <a:t>download is completed, the TV will automatically reboot.</a:t>
            </a:r>
          </a:p>
          <a:p>
            <a:pPr marL="228600" indent="-228600" defTabSz="762000" latinLnBrk="1">
              <a:buFontTx/>
              <a:buAutoNum type="arabicPeriod"/>
            </a:pPr>
            <a:r>
              <a:rPr kumimoji="1" lang="en-US" altLang="ko-KR" sz="1100" b="1" baseline="0" dirty="0">
                <a:ea typeface="Dotum" pitchFamily="34" charset="-127"/>
                <a:cs typeface="Arial" charset="0"/>
              </a:rPr>
              <a:t>If there are no TV software files, the screen will show: “No TV software files on selected </a:t>
            </a:r>
            <a:r>
              <a:rPr kumimoji="1" lang="en-US" altLang="ko-KR" sz="1100" b="1" baseline="0" dirty="0" smtClean="0">
                <a:ea typeface="Dotum" pitchFamily="34" charset="-127"/>
                <a:cs typeface="Arial" charset="0"/>
              </a:rPr>
              <a:t>USB device.”</a:t>
            </a:r>
          </a:p>
          <a:p>
            <a:pPr marL="228600" indent="-228600" defTabSz="762000" latinLnBrk="1">
              <a:buFontTx/>
              <a:buAutoNum type="arabicPeriod"/>
            </a:pPr>
            <a:r>
              <a:rPr kumimoji="1" lang="en-US" altLang="ko-KR" sz="1100" b="1" baseline="0" dirty="0" smtClean="0">
                <a:ea typeface="Dotum" pitchFamily="34" charset="-127"/>
                <a:cs typeface="Arial" charset="0"/>
              </a:rPr>
              <a:t>Current TV software version is displayed above list of files.</a:t>
            </a:r>
          </a:p>
          <a:p>
            <a:pPr marL="228600" indent="-228600" defTabSz="762000" latinLnBrk="1"/>
            <a:endParaRPr kumimoji="1" lang="en-US" altLang="ko-KR" sz="1000" b="1" baseline="0" dirty="0">
              <a:ea typeface="GulimChe" pitchFamily="49" charset="-127"/>
            </a:endParaRPr>
          </a:p>
        </p:txBody>
      </p:sp>
      <p:sp>
        <p:nvSpPr>
          <p:cNvPr id="20" name="TextBox 19"/>
          <p:cNvSpPr txBox="1"/>
          <p:nvPr/>
        </p:nvSpPr>
        <p:spPr>
          <a:xfrm>
            <a:off x="950555" y="4505324"/>
            <a:ext cx="5080663" cy="1223412"/>
          </a:xfrm>
          <a:prstGeom prst="rect">
            <a:avLst/>
          </a:prstGeom>
          <a:noFill/>
        </p:spPr>
        <p:txBody>
          <a:bodyPr wrap="square" rtlCol="0">
            <a:spAutoFit/>
          </a:bodyPr>
          <a:lstStyle/>
          <a:p>
            <a:pPr marL="182880" indent="-182880"/>
            <a:r>
              <a:rPr lang="en-US" altLang="ko-KR" sz="1050" b="1" baseline="0" dirty="0" smtClean="0"/>
              <a:t>1.	Files: Show “.</a:t>
            </a:r>
            <a:r>
              <a:rPr lang="en-US" altLang="ko-KR" sz="1050" b="1" baseline="0" dirty="0" err="1" smtClean="0"/>
              <a:t>epk</a:t>
            </a:r>
            <a:r>
              <a:rPr lang="en-US" altLang="ko-KR" sz="1050" b="1" baseline="0" dirty="0" smtClean="0"/>
              <a:t>” files </a:t>
            </a:r>
            <a:r>
              <a:rPr lang="en-US" altLang="ko-KR" sz="1050" b="1" baseline="0" dirty="0"/>
              <a:t>in USB </a:t>
            </a:r>
            <a:r>
              <a:rPr lang="en-US" altLang="ko-KR" sz="1050" b="1" baseline="0" dirty="0" smtClean="0"/>
              <a:t>device \LG_DTV </a:t>
            </a:r>
            <a:r>
              <a:rPr lang="en-US" altLang="ko-KR" sz="1050" b="1" baseline="0" dirty="0"/>
              <a:t>or </a:t>
            </a:r>
            <a:r>
              <a:rPr lang="en-US" altLang="ko-KR" sz="1050" b="1" baseline="0" dirty="0" smtClean="0"/>
              <a:t>\</a:t>
            </a:r>
            <a:r>
              <a:rPr lang="en-US" altLang="ko-KR" sz="1050" b="1" baseline="0" dirty="0" err="1" smtClean="0"/>
              <a:t>lg_dtv</a:t>
            </a:r>
            <a:r>
              <a:rPr lang="en-US" altLang="ko-KR" sz="1050" b="1" baseline="0" dirty="0" smtClean="0"/>
              <a:t> folder. User can select the appropriate file to update the TV CPU software.</a:t>
            </a:r>
          </a:p>
          <a:p>
            <a:pPr marL="182880" indent="-182880">
              <a:buAutoNum type="arabicPeriod" startAt="2"/>
            </a:pPr>
            <a:r>
              <a:rPr lang="en-US" altLang="ko-KR" sz="1050" b="1" baseline="0" dirty="0" smtClean="0"/>
              <a:t>Update </a:t>
            </a:r>
            <a:r>
              <a:rPr lang="en-US" altLang="ko-KR" sz="1050" b="1" baseline="0" dirty="0"/>
              <a:t>Button: The button is only active when the file is selected</a:t>
            </a:r>
            <a:r>
              <a:rPr lang="en-US" altLang="ko-KR" sz="1050" b="1" baseline="0" dirty="0" smtClean="0"/>
              <a:t>. Select to initiate the update.</a:t>
            </a:r>
            <a:endParaRPr lang="en-US" altLang="ko-KR" sz="1050" b="1" baseline="0" dirty="0"/>
          </a:p>
          <a:p>
            <a:pPr marL="182880" indent="-182880">
              <a:buAutoNum type="arabicPeriod" startAt="2"/>
            </a:pPr>
            <a:r>
              <a:rPr lang="en-US" altLang="ko-KR" sz="1050" b="1" baseline="0" dirty="0" smtClean="0"/>
              <a:t>The </a:t>
            </a:r>
            <a:r>
              <a:rPr lang="en-US" altLang="ko-KR" sz="1050" b="1" baseline="0" dirty="0"/>
              <a:t>download sequence is Update TV Software -&gt; Select </a:t>
            </a:r>
            <a:r>
              <a:rPr lang="en-US" altLang="ko-KR" sz="1050" b="1" baseline="0" dirty="0" smtClean="0"/>
              <a:t>file (</a:t>
            </a:r>
            <a:r>
              <a:rPr lang="en-US" altLang="ko-KR" sz="1050" b="1" baseline="0" dirty="0"/>
              <a:t>EPK) -&gt; </a:t>
            </a:r>
            <a:r>
              <a:rPr lang="en-US" altLang="ko-KR" sz="1050" b="1" baseline="0" dirty="0" smtClean="0"/>
              <a:t>Update. </a:t>
            </a:r>
          </a:p>
          <a:p>
            <a:pPr marL="228600" indent="-228600">
              <a:buAutoNum type="arabicPeriod" startAt="2"/>
            </a:pPr>
            <a:endParaRPr lang="en-US" altLang="ko-KR" sz="1050" b="1" baseline="0" dirty="0"/>
          </a:p>
        </p:txBody>
      </p:sp>
      <p:sp>
        <p:nvSpPr>
          <p:cNvPr id="27" name="TextBox 26"/>
          <p:cNvSpPr txBox="1"/>
          <p:nvPr/>
        </p:nvSpPr>
        <p:spPr>
          <a:xfrm>
            <a:off x="991856" y="5625098"/>
            <a:ext cx="5195558" cy="900246"/>
          </a:xfrm>
          <a:prstGeom prst="rect">
            <a:avLst/>
          </a:prstGeom>
          <a:noFill/>
        </p:spPr>
        <p:txBody>
          <a:bodyPr wrap="square" rtlCol="0">
            <a:spAutoFit/>
          </a:bodyPr>
          <a:lstStyle/>
          <a:p>
            <a:pPr marL="182880" indent="-182880"/>
            <a:r>
              <a:rPr lang="en-US" altLang="ko-KR" sz="1050" b="1" baseline="0" dirty="0" smtClean="0"/>
              <a:t>1.	Right Key: Move to file area.</a:t>
            </a:r>
          </a:p>
          <a:p>
            <a:pPr marL="182880" indent="-182880">
              <a:buAutoNum type="arabicPeriod" startAt="2"/>
            </a:pPr>
            <a:r>
              <a:rPr lang="en-US" altLang="ko-KR" sz="1050" b="1" baseline="0" dirty="0" smtClean="0"/>
              <a:t>Up/Down Key: Move to “Update” or </a:t>
            </a:r>
            <a:r>
              <a:rPr lang="en-US" altLang="ko-KR" sz="1050" b="1" baseline="0" dirty="0" smtClean="0">
                <a:ea typeface="Dotum" pitchFamily="34" charset="-127"/>
                <a:cs typeface="Arial" charset="0"/>
              </a:rPr>
              <a:t>ⓧ.</a:t>
            </a:r>
          </a:p>
          <a:p>
            <a:pPr marL="182880" indent="-182880">
              <a:buAutoNum type="arabicPeriod" startAt="2"/>
            </a:pPr>
            <a:r>
              <a:rPr lang="en-US" altLang="ko-KR" sz="1050" b="1" baseline="0" dirty="0" smtClean="0"/>
              <a:t>Down Key: Move to “Update PTC Software.”</a:t>
            </a:r>
          </a:p>
          <a:p>
            <a:pPr marL="182880" indent="-182880">
              <a:buFontTx/>
              <a:buAutoNum type="arabicPeriod" startAt="2"/>
            </a:pPr>
            <a:r>
              <a:rPr lang="en-US" altLang="ko-KR" sz="1050" b="1" baseline="0" dirty="0" smtClean="0"/>
              <a:t>File area: Use the Up/Down arrow keys to navigate the list of files. Press OK (Enter) on the remote to select a file. 	</a:t>
            </a:r>
            <a:endParaRPr lang="en-US" altLang="ko-KR" sz="1050" b="1" baseline="0" dirty="0"/>
          </a:p>
        </p:txBody>
      </p:sp>
      <p:sp>
        <p:nvSpPr>
          <p:cNvPr id="30" name="TextBox 47"/>
          <p:cNvSpPr txBox="1">
            <a:spLocks noChangeArrowheads="1"/>
          </p:cNvSpPr>
          <p:nvPr/>
        </p:nvSpPr>
        <p:spPr bwMode="auto">
          <a:xfrm>
            <a:off x="6406250" y="2617959"/>
            <a:ext cx="2643664" cy="261610"/>
          </a:xfrm>
          <a:prstGeom prst="rect">
            <a:avLst/>
          </a:prstGeom>
          <a:noFill/>
          <a:ln w="38100">
            <a:solidFill>
              <a:srgbClr val="FF0000"/>
            </a:solidFill>
            <a:miter lim="800000"/>
            <a:headEnd/>
            <a:tailEnd/>
          </a:ln>
        </p:spPr>
        <p:txBody>
          <a:bodyPr wrap="square">
            <a:spAutoFit/>
          </a:bodyPr>
          <a:lstStyle/>
          <a:p>
            <a:pPr marL="91440" latinLnBrk="1"/>
            <a:r>
              <a:rPr kumimoji="1" lang="en-US" altLang="ko-KR" sz="1100" b="1" baseline="0" dirty="0" smtClean="0">
                <a:ea typeface="Dotum" pitchFamily="34" charset="-127"/>
                <a:cs typeface="Arial" charset="0"/>
              </a:rPr>
              <a:t>Selected file is highlighted.</a:t>
            </a:r>
          </a:p>
        </p:txBody>
      </p:sp>
      <p:cxnSp>
        <p:nvCxnSpPr>
          <p:cNvPr id="31" name="Shape 33"/>
          <p:cNvCxnSpPr/>
          <p:nvPr/>
        </p:nvCxnSpPr>
        <p:spPr>
          <a:xfrm rot="5400000">
            <a:off x="8693385" y="2203085"/>
            <a:ext cx="852044" cy="239315"/>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9013205" y="1916832"/>
            <a:ext cx="23931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그림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6025" y="1013531"/>
            <a:ext cx="2699792" cy="1518633"/>
          </a:xfrm>
          <a:prstGeom prst="rect">
            <a:avLst/>
          </a:prstGeom>
        </p:spPr>
      </p:pic>
      <p:pic>
        <p:nvPicPr>
          <p:cNvPr id="3" name="그림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39" y="864402"/>
            <a:ext cx="6302930" cy="3545398"/>
          </a:xfrm>
          <a:prstGeom prst="rect">
            <a:avLst/>
          </a:prstGeom>
        </p:spPr>
      </p:pic>
      <p:sp>
        <p:nvSpPr>
          <p:cNvPr id="4" name="직사각형 3"/>
          <p:cNvSpPr/>
          <p:nvPr/>
        </p:nvSpPr>
        <p:spPr>
          <a:xfrm>
            <a:off x="-36512" y="0"/>
            <a:ext cx="9180512" cy="6858000"/>
          </a:xfrm>
          <a:prstGeom prst="rect">
            <a:avLst/>
          </a:prstGeom>
          <a:noFill/>
          <a:ln w="762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362291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(Update TV </a:t>
            </a:r>
            <a:r>
              <a:rPr lang="en-US" altLang="ko-KR" sz="2300" baseline="0" dirty="0" smtClean="0">
                <a:latin typeface="Arial" charset="0"/>
              </a:rPr>
              <a:t>Software Complete/Fail) </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517232"/>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653136"/>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661" y="5733256"/>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2" name="Rectangle 30"/>
          <p:cNvSpPr>
            <a:spLocks noChangeAspect="1" noChangeArrowheads="1"/>
          </p:cNvSpPr>
          <p:nvPr/>
        </p:nvSpPr>
        <p:spPr bwMode="auto">
          <a:xfrm>
            <a:off x="1666732" y="4542336"/>
            <a:ext cx="4520681" cy="285750"/>
          </a:xfrm>
          <a:prstGeom prst="rect">
            <a:avLst/>
          </a:prstGeom>
          <a:noFill/>
          <a:ln w="9525">
            <a:noFill/>
            <a:miter lim="800000"/>
            <a:headEnd/>
            <a:tailEnd/>
          </a:ln>
        </p:spPr>
        <p:txBody>
          <a:bodyPr lIns="92075" tIns="46038" rIns="92075" bIns="46038" anchor="ctr"/>
          <a:lstStyle/>
          <a:p>
            <a:pPr marL="228600" indent="-228600" latinLnBrk="1"/>
            <a:endParaRPr kumimoji="1" lang="en-US" altLang="ko-KR" sz="1000" b="1" baseline="0" dirty="0">
              <a:ea typeface="Gulim" pitchFamily="34" charset="-127"/>
              <a:cs typeface="Arial" charset="0"/>
            </a:endParaRPr>
          </a:p>
        </p:txBody>
      </p:sp>
      <p:cxnSp>
        <p:nvCxnSpPr>
          <p:cNvPr id="9" name="꺾인 연결선 8"/>
          <p:cNvCxnSpPr/>
          <p:nvPr/>
        </p:nvCxnSpPr>
        <p:spPr>
          <a:xfrm flipV="1">
            <a:off x="6228715" y="2495228"/>
            <a:ext cx="1496833" cy="28570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 17"/>
          <p:cNvCxnSpPr/>
          <p:nvPr/>
        </p:nvCxnSpPr>
        <p:spPr>
          <a:xfrm>
            <a:off x="5829858" y="4416513"/>
            <a:ext cx="1857404" cy="698983"/>
          </a:xfrm>
          <a:prstGeom prst="bentConnector4">
            <a:avLst>
              <a:gd name="adj1" fmla="val -1035"/>
              <a:gd name="adj2" fmla="val 13270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47"/>
          <p:cNvSpPr txBox="1">
            <a:spLocks noChangeArrowheads="1"/>
          </p:cNvSpPr>
          <p:nvPr/>
        </p:nvSpPr>
        <p:spPr bwMode="auto">
          <a:xfrm>
            <a:off x="6387184" y="2831247"/>
            <a:ext cx="2674338" cy="384721"/>
          </a:xfrm>
          <a:prstGeom prst="rect">
            <a:avLst/>
          </a:prstGeom>
          <a:noFill/>
          <a:ln w="38100">
            <a:solidFill>
              <a:srgbClr val="FF0000"/>
            </a:solidFill>
            <a:miter lim="800000"/>
            <a:headEnd/>
            <a:tailEnd/>
          </a:ln>
        </p:spPr>
        <p:txBody>
          <a:bodyPr wrap="square">
            <a:spAutoFit/>
          </a:bodyPr>
          <a:lstStyle/>
          <a:p>
            <a:pPr defTabSz="762000" latinLnBrk="1"/>
            <a:r>
              <a:rPr kumimoji="1" lang="en-US" altLang="ko-KR" sz="1100" b="1" baseline="0" dirty="0" smtClean="0">
                <a:ea typeface="GulimChe" pitchFamily="49" charset="-127"/>
              </a:rPr>
              <a:t>Fail pop-up message:</a:t>
            </a:r>
          </a:p>
          <a:p>
            <a:pPr defTabSz="762000" latinLnBrk="1"/>
            <a:r>
              <a:rPr kumimoji="1" lang="en-US" altLang="ko-KR" sz="800" b="1" baseline="0" dirty="0" smtClean="0">
                <a:ea typeface="GulimChe" pitchFamily="49" charset="-127"/>
              </a:rPr>
              <a:t>“TV Software update has failed. Please try again.”</a:t>
            </a:r>
            <a:endParaRPr kumimoji="1" lang="en-US" altLang="ko-KR" sz="800" b="1" baseline="0" dirty="0">
              <a:ea typeface="GulimChe" pitchFamily="49" charset="-127"/>
            </a:endParaRPr>
          </a:p>
        </p:txBody>
      </p:sp>
      <p:sp>
        <p:nvSpPr>
          <p:cNvPr id="37" name="TextBox 47"/>
          <p:cNvSpPr txBox="1">
            <a:spLocks noChangeArrowheads="1"/>
          </p:cNvSpPr>
          <p:nvPr/>
        </p:nvSpPr>
        <p:spPr bwMode="auto">
          <a:xfrm>
            <a:off x="6387184" y="5415068"/>
            <a:ext cx="2674338" cy="507831"/>
          </a:xfrm>
          <a:prstGeom prst="rect">
            <a:avLst/>
          </a:prstGeom>
          <a:noFill/>
          <a:ln w="38100">
            <a:solidFill>
              <a:srgbClr val="FF0000"/>
            </a:solidFill>
            <a:miter lim="800000"/>
            <a:headEnd/>
            <a:tailEnd/>
          </a:ln>
        </p:spPr>
        <p:txBody>
          <a:bodyPr wrap="square">
            <a:spAutoFit/>
          </a:bodyPr>
          <a:lstStyle/>
          <a:p>
            <a:pPr defTabSz="762000" latinLnBrk="1"/>
            <a:r>
              <a:rPr kumimoji="1" lang="en-US" altLang="ko-KR" sz="1100" b="1" baseline="0" dirty="0" smtClean="0">
                <a:ea typeface="GulimChe" pitchFamily="49" charset="-127"/>
              </a:rPr>
              <a:t>Complete pop-up message:</a:t>
            </a:r>
          </a:p>
          <a:p>
            <a:pPr defTabSz="762000" latinLnBrk="1"/>
            <a:r>
              <a:rPr kumimoji="1" lang="en-US" altLang="ko-KR" sz="800" b="1" baseline="0" dirty="0" smtClean="0">
                <a:ea typeface="GulimChe" pitchFamily="49" charset="-127"/>
              </a:rPr>
              <a:t>“TV Software update is completed. TV will reboot in 5 seconds.”</a:t>
            </a:r>
            <a:endParaRPr kumimoji="1" lang="en-US" altLang="ko-KR" sz="800" b="1" baseline="0" dirty="0">
              <a:ea typeface="GulimChe" pitchFamily="49" charset="-127"/>
            </a:endParaRPr>
          </a:p>
        </p:txBody>
      </p:sp>
      <p:sp>
        <p:nvSpPr>
          <p:cNvPr id="40" name="TextBox 39"/>
          <p:cNvSpPr txBox="1"/>
          <p:nvPr/>
        </p:nvSpPr>
        <p:spPr>
          <a:xfrm>
            <a:off x="959020" y="5733256"/>
            <a:ext cx="5086042" cy="1061829"/>
          </a:xfrm>
          <a:prstGeom prst="rect">
            <a:avLst/>
          </a:prstGeom>
          <a:noFill/>
        </p:spPr>
        <p:txBody>
          <a:bodyPr wrap="square" rtlCol="0">
            <a:spAutoFit/>
          </a:bodyPr>
          <a:lstStyle/>
          <a:p>
            <a:pPr marL="182880" indent="-182880"/>
            <a:r>
              <a:rPr lang="en-US" altLang="ko-KR" sz="1050" b="1" baseline="0" dirty="0" smtClean="0"/>
              <a:t>1.	If </a:t>
            </a:r>
            <a:r>
              <a:rPr lang="en-US" altLang="ko-KR" sz="1050" b="1" baseline="0" dirty="0"/>
              <a:t>the download was completed successfully, the </a:t>
            </a:r>
            <a:r>
              <a:rPr lang="en-US" altLang="ko-KR" sz="1050" b="1" baseline="0" dirty="0" smtClean="0"/>
              <a:t>“TV Software update is completed” pop-up message </a:t>
            </a:r>
            <a:r>
              <a:rPr lang="en-US" altLang="ko-KR" sz="1050" b="1" baseline="0" dirty="0"/>
              <a:t>will be displayed, and then the TV will reboot</a:t>
            </a:r>
            <a:r>
              <a:rPr lang="en-US" altLang="ko-KR" sz="1050" b="1" baseline="0" dirty="0" smtClean="0"/>
              <a:t>.</a:t>
            </a:r>
            <a:endParaRPr lang="en-US" altLang="ko-KR" sz="1050" b="1" baseline="0" dirty="0"/>
          </a:p>
          <a:p>
            <a:pPr marL="228600" indent="-228600">
              <a:buAutoNum type="arabicPeriod" startAt="2"/>
            </a:pPr>
            <a:r>
              <a:rPr lang="en-US" altLang="ko-KR" sz="1050" b="1" baseline="0" dirty="0" smtClean="0"/>
              <a:t>If </a:t>
            </a:r>
            <a:r>
              <a:rPr lang="en-US" altLang="ko-KR" sz="1050" b="1" baseline="0" dirty="0"/>
              <a:t>the download failed, </a:t>
            </a:r>
            <a:r>
              <a:rPr lang="en-US" altLang="ko-KR" sz="1050" b="1" baseline="0" dirty="0" smtClean="0"/>
              <a:t>the </a:t>
            </a:r>
            <a:r>
              <a:rPr lang="en-US" altLang="ko-KR" sz="1050" b="1" baseline="0" dirty="0"/>
              <a:t>“TV Software update </a:t>
            </a:r>
            <a:r>
              <a:rPr lang="en-US" altLang="ko-KR" sz="1050" b="1" baseline="0" dirty="0" smtClean="0"/>
              <a:t>has failed” pop-up message </a:t>
            </a:r>
            <a:r>
              <a:rPr kumimoji="1" lang="en-US" altLang="ko-KR" sz="1050" b="1" baseline="0" dirty="0" smtClean="0">
                <a:ea typeface="GulimChe" pitchFamily="49" charset="-127"/>
              </a:rPr>
              <a:t>will be displayed, </a:t>
            </a:r>
            <a:r>
              <a:rPr kumimoji="1" lang="en-US" altLang="ko-KR" sz="1050" b="1" baseline="0" dirty="0">
                <a:ea typeface="GulimChe" pitchFamily="49" charset="-127"/>
              </a:rPr>
              <a:t>and the </a:t>
            </a:r>
            <a:r>
              <a:rPr lang="en-US" altLang="ko-KR" sz="1050" b="1" baseline="0" dirty="0"/>
              <a:t>TV will not </a:t>
            </a:r>
            <a:r>
              <a:rPr lang="en-US" altLang="ko-KR" sz="1050" b="1" baseline="0" dirty="0" smtClean="0"/>
              <a:t>reboot.</a:t>
            </a:r>
          </a:p>
          <a:p>
            <a:pPr marL="228600" indent="-228600">
              <a:buFontTx/>
              <a:buAutoNum type="arabicPeriod" startAt="2"/>
            </a:pPr>
            <a:r>
              <a:rPr lang="en-US" altLang="ko-KR" sz="1050" b="1" baseline="0" dirty="0"/>
              <a:t>The time-out does not apply when a failed pop-up is output.</a:t>
            </a:r>
          </a:p>
          <a:p>
            <a:endParaRPr lang="en-US" altLang="ko-KR" sz="1050" b="1" baseline="0" dirty="0"/>
          </a:p>
        </p:txBody>
      </p:sp>
      <p:sp>
        <p:nvSpPr>
          <p:cNvPr id="27" name="TextBox 26"/>
          <p:cNvSpPr txBox="1"/>
          <p:nvPr/>
        </p:nvSpPr>
        <p:spPr>
          <a:xfrm>
            <a:off x="964398" y="4706560"/>
            <a:ext cx="5080663" cy="577081"/>
          </a:xfrm>
          <a:prstGeom prst="rect">
            <a:avLst/>
          </a:prstGeom>
          <a:noFill/>
        </p:spPr>
        <p:txBody>
          <a:bodyPr wrap="square" rtlCol="0">
            <a:spAutoFit/>
          </a:bodyPr>
          <a:lstStyle/>
          <a:p>
            <a:pPr marL="182880" indent="-182880"/>
            <a:r>
              <a:rPr lang="en-US" altLang="ko-KR" sz="1050" b="1" baseline="0" dirty="0"/>
              <a:t>1</a:t>
            </a:r>
            <a:r>
              <a:rPr lang="en-US" altLang="ko-KR" sz="1050" b="1" baseline="0" dirty="0" smtClean="0"/>
              <a:t>.	OK Button: </a:t>
            </a:r>
            <a:r>
              <a:rPr lang="en-US" altLang="ko-KR" sz="1050" b="1" baseline="0" dirty="0"/>
              <a:t>If this button is </a:t>
            </a:r>
            <a:r>
              <a:rPr lang="en-US" altLang="ko-KR" sz="1050" b="1" baseline="0" dirty="0" smtClean="0"/>
              <a:t>displayed in the pop-up window, the update </a:t>
            </a:r>
            <a:r>
              <a:rPr lang="en-US" altLang="ko-KR" sz="1050" b="1" baseline="0" dirty="0"/>
              <a:t>failed. Check </a:t>
            </a:r>
            <a:r>
              <a:rPr lang="en-US" altLang="ko-KR" sz="1050" b="1" baseline="0" dirty="0" smtClean="0"/>
              <a:t>the update </a:t>
            </a:r>
            <a:r>
              <a:rPr lang="en-US" altLang="ko-KR" sz="1050" b="1" baseline="0" dirty="0"/>
              <a:t>status. When you press </a:t>
            </a:r>
            <a:r>
              <a:rPr lang="en-US" altLang="ko-KR" sz="1050" b="1" baseline="0" dirty="0" smtClean="0"/>
              <a:t>OK (Enter) on the remote, </a:t>
            </a:r>
            <a:r>
              <a:rPr lang="en-US" altLang="ko-KR" sz="1050" b="1" baseline="0" dirty="0"/>
              <a:t>panel is changed </a:t>
            </a:r>
            <a:r>
              <a:rPr lang="en-US" altLang="ko-KR" sz="1050" b="1" baseline="0" dirty="0" smtClean="0"/>
              <a:t>to Update TV Software screen.</a:t>
            </a:r>
            <a:endParaRPr lang="en-US" altLang="ko-KR" sz="1050" b="1" baseline="0" dirty="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24" y="893412"/>
            <a:ext cx="6294471" cy="3540640"/>
          </a:xfrm>
          <a:prstGeom prst="rect">
            <a:avLst/>
          </a:prstGeom>
        </p:spPr>
      </p:pic>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3589" y="979602"/>
            <a:ext cx="2732775" cy="1537186"/>
          </a:xfrm>
          <a:prstGeom prst="rect">
            <a:avLst/>
          </a:prstGeom>
        </p:spPr>
      </p:pic>
      <p:pic>
        <p:nvPicPr>
          <p:cNvPr id="5" name="그림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6665" y="3530427"/>
            <a:ext cx="2782371" cy="1565084"/>
          </a:xfrm>
          <a:prstGeom prst="rect">
            <a:avLst/>
          </a:prstGeom>
        </p:spPr>
      </p:pic>
    </p:spTree>
    <p:extLst>
      <p:ext uri="{BB962C8B-B14F-4D97-AF65-F5344CB8AC3E}">
        <p14:creationId xmlns:p14="http://schemas.microsoft.com/office/powerpoint/2010/main" val="18010839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(Update TV </a:t>
            </a:r>
            <a:r>
              <a:rPr lang="en-US" altLang="ko-KR" sz="2300" baseline="0" dirty="0" smtClean="0">
                <a:latin typeface="Arial" charset="0"/>
              </a:rPr>
              <a:t>Software with PTC Update) </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6" name="AutoShape 53"/>
          <p:cNvSpPr>
            <a:spLocks noChangeArrowheads="1"/>
          </p:cNvSpPr>
          <p:nvPr/>
        </p:nvSpPr>
        <p:spPr bwMode="auto">
          <a:xfrm>
            <a:off x="251520" y="4685211"/>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2" name="Rectangle 30"/>
          <p:cNvSpPr>
            <a:spLocks noChangeAspect="1" noChangeArrowheads="1"/>
          </p:cNvSpPr>
          <p:nvPr/>
        </p:nvSpPr>
        <p:spPr bwMode="auto">
          <a:xfrm>
            <a:off x="1666732" y="4542336"/>
            <a:ext cx="4520681" cy="285750"/>
          </a:xfrm>
          <a:prstGeom prst="rect">
            <a:avLst/>
          </a:prstGeom>
          <a:noFill/>
          <a:ln w="9525">
            <a:noFill/>
            <a:miter lim="800000"/>
            <a:headEnd/>
            <a:tailEnd/>
          </a:ln>
        </p:spPr>
        <p:txBody>
          <a:bodyPr lIns="92075" tIns="46038" rIns="92075" bIns="46038" anchor="ctr"/>
          <a:lstStyle/>
          <a:p>
            <a:pPr marL="228600" indent="-228600" latinLnBrk="1"/>
            <a:endParaRPr kumimoji="1" lang="en-US" altLang="ko-KR" sz="1000" b="1" baseline="0" dirty="0">
              <a:ea typeface="Gulim" pitchFamily="34" charset="-127"/>
              <a:cs typeface="Arial" charset="0"/>
            </a:endParaRPr>
          </a:p>
        </p:txBody>
      </p:sp>
      <p:sp>
        <p:nvSpPr>
          <p:cNvPr id="40" name="TextBox 39"/>
          <p:cNvSpPr txBox="1"/>
          <p:nvPr/>
        </p:nvSpPr>
        <p:spPr>
          <a:xfrm>
            <a:off x="1008371" y="4678960"/>
            <a:ext cx="5086042" cy="738664"/>
          </a:xfrm>
          <a:prstGeom prst="rect">
            <a:avLst/>
          </a:prstGeom>
          <a:noFill/>
        </p:spPr>
        <p:txBody>
          <a:bodyPr wrap="square" rtlCol="0">
            <a:spAutoFit/>
          </a:bodyPr>
          <a:lstStyle/>
          <a:p>
            <a:pPr marL="182880" indent="-182880"/>
            <a:r>
              <a:rPr lang="en-US" altLang="ko-KR" sz="1050" b="1" baseline="0" dirty="0"/>
              <a:t>If the PTC </a:t>
            </a:r>
            <a:r>
              <a:rPr lang="en-US" altLang="ko-KR" sz="1050" b="1" baseline="0" dirty="0" err="1"/>
              <a:t>Micom</a:t>
            </a:r>
            <a:r>
              <a:rPr lang="en-US" altLang="ko-KR" sz="1050" b="1" baseline="0" dirty="0"/>
              <a:t> version is lower than the version included in the EPK, update the PTC </a:t>
            </a:r>
            <a:r>
              <a:rPr lang="en-US" altLang="ko-KR" sz="1050" b="1" baseline="0" dirty="0" err="1"/>
              <a:t>Micom</a:t>
            </a:r>
            <a:r>
              <a:rPr lang="en-US" altLang="ko-KR" sz="1050" b="1" baseline="0" dirty="0"/>
              <a:t> when updating the EPK. This is an existing function. However, from webOS23, it was added to indicate that it is being updated if PTC </a:t>
            </a:r>
            <a:r>
              <a:rPr lang="en-US" altLang="ko-KR" sz="1050" b="1" baseline="0" dirty="0" err="1"/>
              <a:t>Micom</a:t>
            </a:r>
            <a:r>
              <a:rPr lang="en-US" altLang="ko-KR" sz="1050" b="1" baseline="0" dirty="0"/>
              <a:t> is also updated when only EPK is updated.</a:t>
            </a: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1974" y="1353967"/>
            <a:ext cx="2689547" cy="1512870"/>
          </a:xfrm>
          <a:prstGeom prst="rect">
            <a:avLst/>
          </a:prstGeom>
        </p:spPr>
      </p:pic>
      <p:pic>
        <p:nvPicPr>
          <p:cNvPr id="5" name="그림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49" y="904875"/>
            <a:ext cx="6224717" cy="3501404"/>
          </a:xfrm>
          <a:prstGeom prst="rect">
            <a:avLst/>
          </a:prstGeom>
        </p:spPr>
      </p:pic>
    </p:spTree>
    <p:extLst>
      <p:ext uri="{BB962C8B-B14F-4D97-AF65-F5344CB8AC3E}">
        <p14:creationId xmlns:p14="http://schemas.microsoft.com/office/powerpoint/2010/main" val="42149441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(Update PTC Software) </a:t>
            </a:r>
            <a:endParaRPr lang="ko-KR" altLang="en-US" sz="2300" baseline="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589240"/>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700116"/>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661" y="5807794"/>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2" name="Rectangle 30"/>
          <p:cNvSpPr>
            <a:spLocks noChangeAspect="1" noChangeArrowheads="1"/>
          </p:cNvSpPr>
          <p:nvPr/>
        </p:nvSpPr>
        <p:spPr bwMode="auto">
          <a:xfrm>
            <a:off x="1666732" y="4542336"/>
            <a:ext cx="4520681" cy="285750"/>
          </a:xfrm>
          <a:prstGeom prst="rect">
            <a:avLst/>
          </a:prstGeom>
          <a:noFill/>
          <a:ln w="9525">
            <a:noFill/>
            <a:miter lim="800000"/>
            <a:headEnd/>
            <a:tailEnd/>
          </a:ln>
        </p:spPr>
        <p:txBody>
          <a:bodyPr lIns="92075" tIns="46038" rIns="92075" bIns="46038" anchor="ctr"/>
          <a:lstStyle/>
          <a:p>
            <a:pPr marL="228600" indent="-228600" latinLnBrk="1"/>
            <a:endParaRPr kumimoji="1" lang="en-US" altLang="ko-KR" sz="1000" b="1" baseline="0" dirty="0">
              <a:ea typeface="Gulim" pitchFamily="34" charset="-127"/>
              <a:cs typeface="Arial" charset="0"/>
            </a:endParaRPr>
          </a:p>
        </p:txBody>
      </p:sp>
      <p:sp>
        <p:nvSpPr>
          <p:cNvPr id="16" name="Rectangle 82"/>
          <p:cNvSpPr>
            <a:spLocks noChangeArrowheads="1"/>
          </p:cNvSpPr>
          <p:nvPr/>
        </p:nvSpPr>
        <p:spPr bwMode="auto">
          <a:xfrm>
            <a:off x="6306332" y="3026795"/>
            <a:ext cx="2809875" cy="1770357"/>
          </a:xfrm>
          <a:prstGeom prst="rect">
            <a:avLst/>
          </a:prstGeom>
          <a:noFill/>
          <a:ln w="9525" algn="ctr">
            <a:noFill/>
            <a:miter lim="800000"/>
            <a:headEnd/>
            <a:tailEnd/>
          </a:ln>
        </p:spPr>
        <p:txBody>
          <a:bodyPr lIns="92075" tIns="46038" rIns="92075" bIns="46038">
            <a:spAutoFit/>
          </a:bodyPr>
          <a:lstStyle/>
          <a:p>
            <a:pPr marL="228600" indent="-228600" defTabSz="762000" latinLnBrk="1">
              <a:buFontTx/>
              <a:buAutoNum type="arabicPeriod"/>
            </a:pPr>
            <a:r>
              <a:rPr kumimoji="1" lang="en-US" altLang="ko-KR" sz="1100" b="1" baseline="0" dirty="0">
                <a:ea typeface="Dotum" pitchFamily="34" charset="-127"/>
                <a:cs typeface="Arial" charset="0"/>
              </a:rPr>
              <a:t>When download is completed, the TV will automatically reboot.</a:t>
            </a:r>
          </a:p>
          <a:p>
            <a:pPr marL="228600" indent="-228600" defTabSz="762000" latinLnBrk="1">
              <a:buFontTx/>
              <a:buAutoNum type="arabicPeriod"/>
            </a:pPr>
            <a:r>
              <a:rPr kumimoji="1" lang="en-US" altLang="ko-KR" sz="1100" b="1" baseline="0" dirty="0">
                <a:ea typeface="Dotum" pitchFamily="34" charset="-127"/>
                <a:cs typeface="Arial" charset="0"/>
              </a:rPr>
              <a:t>If there are no PTC software files, the screen will show: “No PTC software files on selected </a:t>
            </a:r>
            <a:r>
              <a:rPr kumimoji="1" lang="en-US" altLang="ko-KR" sz="1100" b="1" baseline="0" dirty="0" smtClean="0">
                <a:ea typeface="Dotum" pitchFamily="34" charset="-127"/>
                <a:cs typeface="Arial" charset="0"/>
              </a:rPr>
              <a:t>USB </a:t>
            </a:r>
            <a:r>
              <a:rPr kumimoji="1" lang="en-US" altLang="ko-KR" sz="1100" b="1" baseline="0" dirty="0">
                <a:ea typeface="Dotum" pitchFamily="34" charset="-127"/>
                <a:cs typeface="Arial" charset="0"/>
              </a:rPr>
              <a:t>device</a:t>
            </a:r>
            <a:r>
              <a:rPr kumimoji="1" lang="en-US" altLang="ko-KR" sz="1100" b="1" baseline="0" dirty="0" smtClean="0">
                <a:ea typeface="Dotum" pitchFamily="34" charset="-127"/>
                <a:cs typeface="Arial" charset="0"/>
              </a:rPr>
              <a:t>.”</a:t>
            </a:r>
          </a:p>
          <a:p>
            <a:pPr marL="228600" indent="-228600" defTabSz="762000" latinLnBrk="1">
              <a:buFontTx/>
              <a:buAutoNum type="arabicPeriod"/>
            </a:pPr>
            <a:r>
              <a:rPr kumimoji="1" lang="en-US" altLang="ko-KR" sz="1100" b="1" baseline="0" dirty="0">
                <a:ea typeface="Dotum" pitchFamily="34" charset="-127"/>
                <a:cs typeface="Arial" charset="0"/>
              </a:rPr>
              <a:t>Current </a:t>
            </a:r>
            <a:r>
              <a:rPr kumimoji="1" lang="en-US" altLang="ko-KR" sz="1100" b="1" baseline="0" dirty="0" smtClean="0">
                <a:ea typeface="Dotum" pitchFamily="34" charset="-127"/>
                <a:cs typeface="Arial" charset="0"/>
              </a:rPr>
              <a:t>PTC software </a:t>
            </a:r>
            <a:r>
              <a:rPr kumimoji="1" lang="en-US" altLang="ko-KR" sz="1100" b="1" baseline="0" dirty="0">
                <a:ea typeface="Dotum" pitchFamily="34" charset="-127"/>
                <a:cs typeface="Arial" charset="0"/>
              </a:rPr>
              <a:t>version is displayed above list of files.</a:t>
            </a:r>
          </a:p>
          <a:p>
            <a:pPr defTabSz="762000" latinLnBrk="1"/>
            <a:endParaRPr kumimoji="1" lang="en-US" altLang="ko-KR" sz="1100" b="1" baseline="0" dirty="0">
              <a:ea typeface="Dotum" pitchFamily="34" charset="-127"/>
              <a:cs typeface="Arial" charset="0"/>
            </a:endParaRPr>
          </a:p>
          <a:p>
            <a:pPr marL="228600" indent="-228600" defTabSz="762000" latinLnBrk="1"/>
            <a:endParaRPr kumimoji="1" lang="en-US" altLang="ko-KR" sz="1000" b="1" baseline="0" dirty="0">
              <a:ea typeface="GulimChe" pitchFamily="49" charset="-127"/>
            </a:endParaRPr>
          </a:p>
        </p:txBody>
      </p:sp>
      <p:sp>
        <p:nvSpPr>
          <p:cNvPr id="27" name="TextBox 26"/>
          <p:cNvSpPr txBox="1"/>
          <p:nvPr/>
        </p:nvSpPr>
        <p:spPr>
          <a:xfrm>
            <a:off x="935464" y="4545853"/>
            <a:ext cx="5080663" cy="1061829"/>
          </a:xfrm>
          <a:prstGeom prst="rect">
            <a:avLst/>
          </a:prstGeom>
          <a:noFill/>
        </p:spPr>
        <p:txBody>
          <a:bodyPr wrap="square" rtlCol="0">
            <a:spAutoFit/>
          </a:bodyPr>
          <a:lstStyle/>
          <a:p>
            <a:pPr marL="182880" indent="-182880"/>
            <a:r>
              <a:rPr lang="en-US" altLang="ko-KR" sz="1050" b="1" baseline="0" dirty="0" smtClean="0"/>
              <a:t>1.	Files: Show “.txt” files </a:t>
            </a:r>
            <a:r>
              <a:rPr lang="en-US" altLang="ko-KR" sz="1050" b="1" baseline="0" dirty="0"/>
              <a:t>in USB </a:t>
            </a:r>
            <a:r>
              <a:rPr lang="en-US" altLang="ko-KR" sz="1050" b="1" baseline="0" dirty="0" smtClean="0"/>
              <a:t>device \LG_DTV </a:t>
            </a:r>
            <a:r>
              <a:rPr lang="en-US" altLang="ko-KR" sz="1050" b="1" baseline="0" dirty="0"/>
              <a:t>or </a:t>
            </a:r>
            <a:r>
              <a:rPr lang="en-US" altLang="ko-KR" sz="1050" b="1" baseline="0" dirty="0" smtClean="0"/>
              <a:t>\</a:t>
            </a:r>
            <a:r>
              <a:rPr lang="en-US" altLang="ko-KR" sz="1050" b="1" baseline="0" dirty="0" err="1" smtClean="0"/>
              <a:t>lg_dtv</a:t>
            </a:r>
            <a:r>
              <a:rPr lang="en-US" altLang="ko-KR" sz="1050" b="1" baseline="0" dirty="0" smtClean="0"/>
              <a:t> folder. User can select the appropriate file to update the PTC software.</a:t>
            </a:r>
          </a:p>
          <a:p>
            <a:pPr marL="182880" indent="-182880">
              <a:buAutoNum type="arabicPeriod" startAt="2"/>
            </a:pPr>
            <a:r>
              <a:rPr lang="en-US" altLang="ko-KR" sz="1050" b="1" baseline="0" dirty="0" smtClean="0"/>
              <a:t>The </a:t>
            </a:r>
            <a:r>
              <a:rPr lang="en-US" altLang="ko-KR" sz="1050" b="1" baseline="0" dirty="0"/>
              <a:t>download sequence is Update </a:t>
            </a:r>
            <a:r>
              <a:rPr lang="en-US" altLang="ko-KR" sz="1050" b="1" baseline="0" dirty="0" smtClean="0"/>
              <a:t>PTC Software </a:t>
            </a:r>
            <a:r>
              <a:rPr lang="en-US" altLang="ko-KR" sz="1050" b="1" baseline="0" dirty="0"/>
              <a:t>-&gt; Select </a:t>
            </a:r>
            <a:r>
              <a:rPr lang="en-US" altLang="ko-KR" sz="1050" b="1" baseline="0" dirty="0" smtClean="0"/>
              <a:t>file (PTC) </a:t>
            </a:r>
            <a:r>
              <a:rPr lang="en-US" altLang="ko-KR" sz="1050" b="1" baseline="0" dirty="0"/>
              <a:t>-&gt; </a:t>
            </a:r>
            <a:r>
              <a:rPr lang="en-US" altLang="ko-KR" sz="1050" b="1" baseline="0" dirty="0" smtClean="0"/>
              <a:t>Update. </a:t>
            </a:r>
          </a:p>
          <a:p>
            <a:pPr marL="182880" indent="-182880">
              <a:buFontTx/>
              <a:buAutoNum type="arabicPeriod" startAt="2"/>
            </a:pPr>
            <a:r>
              <a:rPr lang="en-US" altLang="ko-KR" sz="1050" b="1" baseline="0" dirty="0" smtClean="0"/>
              <a:t>Update </a:t>
            </a:r>
            <a:r>
              <a:rPr lang="en-US" altLang="ko-KR" sz="1050" b="1" baseline="0" dirty="0"/>
              <a:t>Button: The button is only active when the file is selected</a:t>
            </a:r>
            <a:r>
              <a:rPr lang="en-US" altLang="ko-KR" sz="1050" b="1" baseline="0" dirty="0" smtClean="0"/>
              <a:t>. </a:t>
            </a:r>
            <a:r>
              <a:rPr lang="en-US" altLang="ko-KR" sz="1050" b="1" baseline="0" dirty="0"/>
              <a:t>Select to initiate the update</a:t>
            </a:r>
            <a:r>
              <a:rPr lang="en-US" altLang="ko-KR" sz="1050" b="1" baseline="0" dirty="0" smtClean="0"/>
              <a:t>.</a:t>
            </a:r>
            <a:endParaRPr lang="en-US" altLang="ko-KR" sz="1050" b="1" baseline="0" dirty="0"/>
          </a:p>
        </p:txBody>
      </p:sp>
      <p:sp>
        <p:nvSpPr>
          <p:cNvPr id="28" name="TextBox 27"/>
          <p:cNvSpPr txBox="1"/>
          <p:nvPr/>
        </p:nvSpPr>
        <p:spPr>
          <a:xfrm>
            <a:off x="960618" y="5733256"/>
            <a:ext cx="5195558" cy="738664"/>
          </a:xfrm>
          <a:prstGeom prst="rect">
            <a:avLst/>
          </a:prstGeom>
          <a:noFill/>
        </p:spPr>
        <p:txBody>
          <a:bodyPr wrap="square" rtlCol="0">
            <a:spAutoFit/>
          </a:bodyPr>
          <a:lstStyle/>
          <a:p>
            <a:pPr marL="182880" indent="-182880"/>
            <a:r>
              <a:rPr lang="en-US" altLang="ko-KR" sz="1050" b="1" baseline="0" dirty="0" smtClean="0"/>
              <a:t>1.	Right Key: </a:t>
            </a:r>
            <a:r>
              <a:rPr lang="en-US" altLang="ko-KR" sz="1050" b="1" baseline="0" dirty="0"/>
              <a:t>M</a:t>
            </a:r>
            <a:r>
              <a:rPr lang="en-US" altLang="ko-KR" sz="1050" b="1" baseline="0" dirty="0" smtClean="0"/>
              <a:t>ove </a:t>
            </a:r>
            <a:r>
              <a:rPr lang="en-US" altLang="ko-KR" sz="1050" b="1" baseline="0" dirty="0"/>
              <a:t>to </a:t>
            </a:r>
            <a:r>
              <a:rPr lang="en-US" altLang="ko-KR" sz="1050" b="1" baseline="0" dirty="0" smtClean="0"/>
              <a:t>file area.</a:t>
            </a:r>
            <a:endParaRPr lang="en-US" altLang="ko-KR" sz="1050" b="1" baseline="0" dirty="0"/>
          </a:p>
          <a:p>
            <a:pPr marL="182880" indent="-182880">
              <a:buAutoNum type="arabicPeriod" startAt="2"/>
            </a:pPr>
            <a:r>
              <a:rPr lang="en-US" altLang="ko-KR" sz="1050" b="1" baseline="0" dirty="0" smtClean="0"/>
              <a:t>Up Key: Move </a:t>
            </a:r>
            <a:r>
              <a:rPr lang="en-US" altLang="ko-KR" sz="1050" b="1" baseline="0" dirty="0"/>
              <a:t>to </a:t>
            </a:r>
            <a:r>
              <a:rPr lang="en-US" altLang="ko-KR" sz="1050" b="1" baseline="0" dirty="0" smtClean="0"/>
              <a:t>“Update TV Software.” </a:t>
            </a:r>
          </a:p>
          <a:p>
            <a:pPr marL="182880" indent="-182880">
              <a:buAutoNum type="arabicPeriod" startAt="2"/>
            </a:pPr>
            <a:r>
              <a:rPr lang="en-US" altLang="ko-KR" sz="1050" b="1" baseline="0" dirty="0" smtClean="0"/>
              <a:t>File area: Use the Up/Down arrow keys to navigate the list of files. </a:t>
            </a:r>
            <a:r>
              <a:rPr lang="en-US" altLang="ko-KR" sz="1050" b="1" baseline="0" dirty="0"/>
              <a:t>Press OK (Enter) on the remote to select </a:t>
            </a:r>
            <a:r>
              <a:rPr lang="en-US" altLang="ko-KR" sz="1050" b="1" baseline="0" dirty="0" smtClean="0"/>
              <a:t>a file. </a:t>
            </a:r>
            <a:endParaRPr lang="en-US" altLang="ko-KR" sz="1050" b="1" baseline="0" dirty="0"/>
          </a:p>
        </p:txBody>
      </p:sp>
      <p:sp>
        <p:nvSpPr>
          <p:cNvPr id="29" name="TextBox 47"/>
          <p:cNvSpPr txBox="1">
            <a:spLocks noChangeArrowheads="1"/>
          </p:cNvSpPr>
          <p:nvPr/>
        </p:nvSpPr>
        <p:spPr bwMode="auto">
          <a:xfrm>
            <a:off x="6538895" y="2644234"/>
            <a:ext cx="2344747" cy="261610"/>
          </a:xfrm>
          <a:prstGeom prst="rect">
            <a:avLst/>
          </a:prstGeom>
          <a:noFill/>
          <a:ln w="38100">
            <a:solidFill>
              <a:srgbClr val="FF0000"/>
            </a:solidFill>
            <a:miter lim="800000"/>
            <a:headEnd/>
            <a:tailEnd/>
          </a:ln>
        </p:spPr>
        <p:txBody>
          <a:bodyPr wrap="square">
            <a:spAutoFit/>
          </a:bodyPr>
          <a:lstStyle/>
          <a:p>
            <a:pPr marL="91440" latinLnBrk="1"/>
            <a:r>
              <a:rPr kumimoji="1" lang="en-US" altLang="ko-KR" sz="1100" b="1" baseline="0" dirty="0" smtClean="0">
                <a:ea typeface="Dotum" pitchFamily="34" charset="-127"/>
                <a:cs typeface="Arial" charset="0"/>
              </a:rPr>
              <a:t>Selected file is highlighted.</a:t>
            </a:r>
          </a:p>
        </p:txBody>
      </p:sp>
      <p:pic>
        <p:nvPicPr>
          <p:cNvPr id="5" name="그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6286" y="860327"/>
            <a:ext cx="2742789" cy="1542819"/>
          </a:xfrm>
          <a:prstGeom prst="rect">
            <a:avLst/>
          </a:prstGeom>
        </p:spPr>
      </p:pic>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55" y="875619"/>
            <a:ext cx="6288407" cy="3537229"/>
          </a:xfrm>
          <a:prstGeom prst="rect">
            <a:avLst/>
          </a:prstGeom>
        </p:spPr>
      </p:pic>
    </p:spTree>
    <p:extLst>
      <p:ext uri="{BB962C8B-B14F-4D97-AF65-F5344CB8AC3E}">
        <p14:creationId xmlns:p14="http://schemas.microsoft.com/office/powerpoint/2010/main" val="32067158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(Update PTC </a:t>
            </a:r>
            <a:r>
              <a:rPr lang="en-US" altLang="ko-KR" sz="2300" baseline="0" dirty="0" smtClean="0">
                <a:latin typeface="Arial" charset="0"/>
              </a:rPr>
              <a:t>Software </a:t>
            </a:r>
            <a:r>
              <a:rPr lang="en-US" altLang="ko-KR" sz="2300" baseline="0" dirty="0">
                <a:latin typeface="Arial" charset="0"/>
              </a:rPr>
              <a:t>Complete/Fail</a:t>
            </a:r>
            <a:r>
              <a:rPr lang="en-US" altLang="ko-KR" sz="2300" baseline="0" dirty="0" smtClean="0">
                <a:latin typeface="Arial" charset="0"/>
              </a:rPr>
              <a:t>) </a:t>
            </a:r>
            <a:endParaRPr lang="ko-KR" altLang="en-US" sz="2300" baseline="0">
              <a:latin typeface="Arial" charset="0"/>
            </a:endParaRPr>
          </a:p>
        </p:txBody>
      </p:sp>
      <p:grpSp>
        <p:nvGrpSpPr>
          <p:cNvPr id="18437" name="그룹 40"/>
          <p:cNvGrpSpPr>
            <a:grpSpLocks/>
          </p:cNvGrpSpPr>
          <p:nvPr/>
        </p:nvGrpSpPr>
        <p:grpSpPr bwMode="auto">
          <a:xfrm>
            <a:off x="107950" y="52656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445224"/>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653136"/>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661" y="5663778"/>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2" name="Rectangle 30"/>
          <p:cNvSpPr>
            <a:spLocks noChangeAspect="1" noChangeArrowheads="1"/>
          </p:cNvSpPr>
          <p:nvPr/>
        </p:nvSpPr>
        <p:spPr bwMode="auto">
          <a:xfrm>
            <a:off x="1666732" y="4542336"/>
            <a:ext cx="4520681" cy="285750"/>
          </a:xfrm>
          <a:prstGeom prst="rect">
            <a:avLst/>
          </a:prstGeom>
          <a:noFill/>
          <a:ln w="9525">
            <a:noFill/>
            <a:miter lim="800000"/>
            <a:headEnd/>
            <a:tailEnd/>
          </a:ln>
        </p:spPr>
        <p:txBody>
          <a:bodyPr lIns="92075" tIns="46038" rIns="92075" bIns="46038" anchor="ctr"/>
          <a:lstStyle/>
          <a:p>
            <a:pPr marL="228600" indent="-228600" latinLnBrk="1"/>
            <a:endParaRPr kumimoji="1" lang="en-US" altLang="ko-KR" sz="1000" b="1" baseline="0" dirty="0">
              <a:ea typeface="Gulim" pitchFamily="34" charset="-127"/>
              <a:cs typeface="Arial" charset="0"/>
            </a:endParaRPr>
          </a:p>
        </p:txBody>
      </p:sp>
      <p:cxnSp>
        <p:nvCxnSpPr>
          <p:cNvPr id="20" name="꺾인 연결선 19"/>
          <p:cNvCxnSpPr/>
          <p:nvPr/>
        </p:nvCxnSpPr>
        <p:spPr>
          <a:xfrm flipV="1">
            <a:off x="6228715" y="2495228"/>
            <a:ext cx="1496833" cy="28570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꺾인 연결선 22"/>
          <p:cNvCxnSpPr/>
          <p:nvPr/>
        </p:nvCxnSpPr>
        <p:spPr>
          <a:xfrm rot="16200000" flipH="1">
            <a:off x="5595278" y="4446347"/>
            <a:ext cx="992765" cy="591048"/>
          </a:xfrm>
          <a:prstGeom prst="bentConnector3">
            <a:avLst>
              <a:gd name="adj1" fmla="val 10070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47"/>
          <p:cNvSpPr txBox="1">
            <a:spLocks noChangeArrowheads="1"/>
          </p:cNvSpPr>
          <p:nvPr/>
        </p:nvSpPr>
        <p:spPr bwMode="auto">
          <a:xfrm>
            <a:off x="6387184" y="2831247"/>
            <a:ext cx="2674338" cy="507831"/>
          </a:xfrm>
          <a:prstGeom prst="rect">
            <a:avLst/>
          </a:prstGeom>
          <a:noFill/>
          <a:ln w="38100">
            <a:solidFill>
              <a:srgbClr val="FF0000"/>
            </a:solidFill>
            <a:miter lim="800000"/>
            <a:headEnd/>
            <a:tailEnd/>
          </a:ln>
        </p:spPr>
        <p:txBody>
          <a:bodyPr wrap="square">
            <a:spAutoFit/>
          </a:bodyPr>
          <a:lstStyle/>
          <a:p>
            <a:pPr defTabSz="762000" latinLnBrk="1"/>
            <a:r>
              <a:rPr kumimoji="1" lang="en-US" altLang="ko-KR" sz="1100" b="1" baseline="0" dirty="0" smtClean="0">
                <a:ea typeface="GulimChe" pitchFamily="49" charset="-127"/>
              </a:rPr>
              <a:t>Fail pop-up message:</a:t>
            </a:r>
          </a:p>
          <a:p>
            <a:pPr defTabSz="762000" latinLnBrk="1"/>
            <a:r>
              <a:rPr kumimoji="1" lang="en-US" altLang="ko-KR" sz="800" b="1" baseline="0" dirty="0" smtClean="0">
                <a:ea typeface="GulimChe" pitchFamily="49" charset="-127"/>
              </a:rPr>
              <a:t>“PTC Software update has failed. TV will </a:t>
            </a:r>
            <a:r>
              <a:rPr kumimoji="1" lang="en-US" altLang="ko-KR" sz="800" b="1" baseline="0" dirty="0">
                <a:ea typeface="GulimChe" pitchFamily="49" charset="-127"/>
              </a:rPr>
              <a:t>reboot in 5 second(s).”</a:t>
            </a:r>
          </a:p>
        </p:txBody>
      </p:sp>
      <p:sp>
        <p:nvSpPr>
          <p:cNvPr id="30" name="TextBox 47"/>
          <p:cNvSpPr txBox="1">
            <a:spLocks noChangeArrowheads="1"/>
          </p:cNvSpPr>
          <p:nvPr/>
        </p:nvSpPr>
        <p:spPr bwMode="auto">
          <a:xfrm>
            <a:off x="6387184" y="5508424"/>
            <a:ext cx="2674338" cy="507831"/>
          </a:xfrm>
          <a:prstGeom prst="rect">
            <a:avLst/>
          </a:prstGeom>
          <a:noFill/>
          <a:ln w="38100">
            <a:solidFill>
              <a:srgbClr val="FF0000"/>
            </a:solidFill>
            <a:miter lim="800000"/>
            <a:headEnd/>
            <a:tailEnd/>
          </a:ln>
        </p:spPr>
        <p:txBody>
          <a:bodyPr wrap="square">
            <a:spAutoFit/>
          </a:bodyPr>
          <a:lstStyle/>
          <a:p>
            <a:pPr defTabSz="762000" latinLnBrk="1"/>
            <a:r>
              <a:rPr kumimoji="1" lang="en-US" altLang="ko-KR" sz="1100" b="1" baseline="0" dirty="0" smtClean="0">
                <a:ea typeface="GulimChe" pitchFamily="49" charset="-127"/>
              </a:rPr>
              <a:t>Complete pop-up message:</a:t>
            </a:r>
          </a:p>
          <a:p>
            <a:pPr defTabSz="762000" latinLnBrk="1"/>
            <a:r>
              <a:rPr kumimoji="1" lang="en-US" altLang="ko-KR" sz="800" b="1" baseline="0" dirty="0" smtClean="0">
                <a:ea typeface="GulimChe" pitchFamily="49" charset="-127"/>
              </a:rPr>
              <a:t>“PTC Software update </a:t>
            </a:r>
            <a:r>
              <a:rPr kumimoji="1" lang="en-US" altLang="ko-KR" sz="800" b="1" baseline="0" dirty="0">
                <a:ea typeface="GulimChe" pitchFamily="49" charset="-127"/>
              </a:rPr>
              <a:t>is </a:t>
            </a:r>
            <a:r>
              <a:rPr kumimoji="1" lang="en-US" altLang="ko-KR" sz="800" b="1" baseline="0" dirty="0" smtClean="0">
                <a:ea typeface="GulimChe" pitchFamily="49" charset="-127"/>
              </a:rPr>
              <a:t>completed. </a:t>
            </a:r>
            <a:r>
              <a:rPr kumimoji="1" lang="en-US" altLang="ko-KR" sz="800" b="1" baseline="0" dirty="0">
                <a:ea typeface="GulimChe" pitchFamily="49" charset="-127"/>
              </a:rPr>
              <a:t>TV will </a:t>
            </a:r>
            <a:r>
              <a:rPr kumimoji="1" lang="en-US" altLang="ko-KR" sz="800" b="1" baseline="0" dirty="0" smtClean="0">
                <a:ea typeface="GulimChe" pitchFamily="49" charset="-127"/>
              </a:rPr>
              <a:t>reboot in 5 second(s).”</a:t>
            </a:r>
            <a:endParaRPr kumimoji="1" lang="en-US" altLang="ko-KR" sz="800" b="1" baseline="0" dirty="0">
              <a:ea typeface="GulimChe" pitchFamily="49" charset="-127"/>
            </a:endParaRPr>
          </a:p>
        </p:txBody>
      </p:sp>
      <p:sp>
        <p:nvSpPr>
          <p:cNvPr id="31" name="TextBox 30"/>
          <p:cNvSpPr txBox="1"/>
          <p:nvPr/>
        </p:nvSpPr>
        <p:spPr>
          <a:xfrm>
            <a:off x="841621" y="5589240"/>
            <a:ext cx="5086042" cy="900246"/>
          </a:xfrm>
          <a:prstGeom prst="rect">
            <a:avLst/>
          </a:prstGeom>
          <a:noFill/>
        </p:spPr>
        <p:txBody>
          <a:bodyPr wrap="square" rtlCol="0">
            <a:spAutoFit/>
          </a:bodyPr>
          <a:lstStyle/>
          <a:p>
            <a:pPr marL="182880" indent="-182880"/>
            <a:r>
              <a:rPr lang="en-US" altLang="ko-KR" sz="1050" b="1" baseline="0" dirty="0" smtClean="0"/>
              <a:t>1.	If </a:t>
            </a:r>
            <a:r>
              <a:rPr lang="en-US" altLang="ko-KR" sz="1050" b="1" baseline="0" dirty="0"/>
              <a:t>the </a:t>
            </a:r>
            <a:r>
              <a:rPr lang="en-US" altLang="ko-KR" sz="1050" b="1" baseline="0" dirty="0" smtClean="0"/>
              <a:t>download </a:t>
            </a:r>
            <a:r>
              <a:rPr lang="en-US" altLang="ko-KR" sz="1050" b="1" baseline="0" dirty="0"/>
              <a:t>was completed successfully, the “PTC Software update is completed” pop-up message will be displayed, and then the TV will reboot.</a:t>
            </a:r>
          </a:p>
          <a:p>
            <a:pPr marL="182880" indent="-182880"/>
            <a:r>
              <a:rPr lang="en-US" altLang="ko-KR" sz="1050" b="1" baseline="0" dirty="0"/>
              <a:t>2.	If the download failed, the “</a:t>
            </a:r>
            <a:r>
              <a:rPr lang="en-US" altLang="ko-KR" sz="1050" b="1" baseline="0" dirty="0" smtClean="0"/>
              <a:t>PTC Software </a:t>
            </a:r>
            <a:r>
              <a:rPr lang="en-US" altLang="ko-KR" sz="1050" b="1" baseline="0" dirty="0"/>
              <a:t>update has failed” pop-up </a:t>
            </a:r>
            <a:r>
              <a:rPr lang="en-US" altLang="ko-KR" sz="1050" b="1" baseline="0" dirty="0" smtClean="0"/>
              <a:t>message will be displayed, a</a:t>
            </a:r>
            <a:r>
              <a:rPr kumimoji="1" lang="en-US" altLang="ko-KR" sz="1050" b="1" baseline="0" dirty="0" smtClean="0">
                <a:ea typeface="GulimChe" pitchFamily="49" charset="-127"/>
              </a:rPr>
              <a:t>nd then </a:t>
            </a:r>
            <a:r>
              <a:rPr lang="en-US" altLang="ko-KR" sz="1050" b="1" baseline="0" dirty="0"/>
              <a:t>TV will </a:t>
            </a:r>
            <a:r>
              <a:rPr lang="en-US" altLang="ko-KR" sz="1050" b="1" baseline="0" dirty="0" smtClean="0"/>
              <a:t>reboot</a:t>
            </a:r>
            <a:r>
              <a:rPr lang="en-US" altLang="ko-KR" sz="1050" b="1" baseline="0" dirty="0"/>
              <a:t>. See next page for screen that will be displayed after reboot.</a:t>
            </a:r>
          </a:p>
        </p:txBody>
      </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6898" y="906600"/>
            <a:ext cx="2771191" cy="1558795"/>
          </a:xfrm>
          <a:prstGeom prst="rect">
            <a:avLst/>
          </a:prstGeom>
        </p:spPr>
      </p:pic>
      <p:pic>
        <p:nvPicPr>
          <p:cNvPr id="2" name="그림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857250"/>
            <a:ext cx="6306740" cy="3547541"/>
          </a:xfrm>
          <a:prstGeom prst="rect">
            <a:avLst/>
          </a:prstGeom>
        </p:spPr>
      </p:pic>
      <p:pic>
        <p:nvPicPr>
          <p:cNvPr id="3" name="그림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68533" y="3868743"/>
            <a:ext cx="2723546" cy="1531995"/>
          </a:xfrm>
          <a:prstGeom prst="rect">
            <a:avLst/>
          </a:prstGeom>
        </p:spPr>
      </p:pic>
      <p:pic>
        <p:nvPicPr>
          <p:cNvPr id="7" name="그림 6"/>
          <p:cNvPicPr>
            <a:picLocks noChangeAspect="1"/>
          </p:cNvPicPr>
          <p:nvPr/>
        </p:nvPicPr>
        <p:blipFill>
          <a:blip r:embed="rId6"/>
          <a:stretch>
            <a:fillRect/>
          </a:stretch>
        </p:blipFill>
        <p:spPr>
          <a:xfrm>
            <a:off x="7286203" y="970099"/>
            <a:ext cx="876300" cy="304800"/>
          </a:xfrm>
          <a:prstGeom prst="rect">
            <a:avLst/>
          </a:prstGeom>
        </p:spPr>
      </p:pic>
    </p:spTree>
    <p:extLst>
      <p:ext uri="{BB962C8B-B14F-4D97-AF65-F5344CB8AC3E}">
        <p14:creationId xmlns:p14="http://schemas.microsoft.com/office/powerpoint/2010/main" val="18985026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(Update PTC </a:t>
            </a:r>
            <a:r>
              <a:rPr lang="en-US" altLang="ko-KR" sz="2300" baseline="0" dirty="0" smtClean="0">
                <a:latin typeface="Arial" charset="0"/>
              </a:rPr>
              <a:t>Software Failure </a:t>
            </a:r>
            <a:r>
              <a:rPr lang="en-US" altLang="ko-KR" sz="2300" baseline="0" dirty="0">
                <a:latin typeface="Arial" charset="0"/>
              </a:rPr>
              <a:t>after </a:t>
            </a:r>
            <a:r>
              <a:rPr lang="en-US" altLang="ko-KR" sz="2300" baseline="0" dirty="0" smtClean="0">
                <a:latin typeface="Arial" charset="0"/>
              </a:rPr>
              <a:t>Reboot) </a:t>
            </a:r>
            <a:endParaRPr lang="ko-KR" altLang="en-US" sz="2300" baseline="0" dirty="0">
              <a:latin typeface="Arial" charset="0"/>
            </a:endParaRPr>
          </a:p>
        </p:txBody>
      </p:sp>
      <p:grpSp>
        <p:nvGrpSpPr>
          <p:cNvPr id="18437" name="그룹 40"/>
          <p:cNvGrpSpPr>
            <a:grpSpLocks/>
          </p:cNvGrpSpPr>
          <p:nvPr/>
        </p:nvGrpSpPr>
        <p:grpSpPr bwMode="auto">
          <a:xfrm>
            <a:off x="107950" y="52656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517232"/>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653136"/>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661" y="5733256"/>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2" name="Rectangle 30"/>
          <p:cNvSpPr>
            <a:spLocks noChangeAspect="1" noChangeArrowheads="1"/>
          </p:cNvSpPr>
          <p:nvPr/>
        </p:nvSpPr>
        <p:spPr bwMode="auto">
          <a:xfrm>
            <a:off x="1666732" y="4542336"/>
            <a:ext cx="4520681" cy="285750"/>
          </a:xfrm>
          <a:prstGeom prst="rect">
            <a:avLst/>
          </a:prstGeom>
          <a:noFill/>
          <a:ln w="9525">
            <a:noFill/>
            <a:miter lim="800000"/>
            <a:headEnd/>
            <a:tailEnd/>
          </a:ln>
        </p:spPr>
        <p:txBody>
          <a:bodyPr lIns="92075" tIns="46038" rIns="92075" bIns="46038" anchor="ctr"/>
          <a:lstStyle/>
          <a:p>
            <a:pPr marL="228600" indent="-228600" latinLnBrk="1"/>
            <a:endParaRPr kumimoji="1" lang="en-US" altLang="ko-KR" sz="1000" b="1" baseline="0" dirty="0">
              <a:ea typeface="Gulim" pitchFamily="34" charset="-127"/>
              <a:cs typeface="Arial" charset="0"/>
            </a:endParaRPr>
          </a:p>
        </p:txBody>
      </p:sp>
      <p:sp>
        <p:nvSpPr>
          <p:cNvPr id="35" name="TextBox 34"/>
          <p:cNvSpPr txBox="1"/>
          <p:nvPr/>
        </p:nvSpPr>
        <p:spPr>
          <a:xfrm>
            <a:off x="930288" y="4653136"/>
            <a:ext cx="5080663" cy="738664"/>
          </a:xfrm>
          <a:prstGeom prst="rect">
            <a:avLst/>
          </a:prstGeom>
          <a:noFill/>
        </p:spPr>
        <p:txBody>
          <a:bodyPr wrap="square" rtlCol="0">
            <a:spAutoFit/>
          </a:bodyPr>
          <a:lstStyle/>
          <a:p>
            <a:pPr marL="182880" indent="-182880"/>
            <a:r>
              <a:rPr lang="en-US" altLang="ko-KR" sz="1050" b="1" baseline="0" dirty="0"/>
              <a:t>1</a:t>
            </a:r>
            <a:r>
              <a:rPr lang="en-US" altLang="ko-KR" sz="1050" b="1" baseline="0" dirty="0" smtClean="0"/>
              <a:t>.	Done Button: After the TV reboots following a PTC update failure, </a:t>
            </a:r>
            <a:r>
              <a:rPr lang="en-US" altLang="ko-KR" sz="1050" b="1" baseline="0" dirty="0"/>
              <a:t>this button is displayed in the </a:t>
            </a:r>
            <a:r>
              <a:rPr lang="en-US" altLang="ko-KR" sz="1050" b="1" baseline="0" dirty="0" smtClean="0"/>
              <a:t>failure page. </a:t>
            </a:r>
            <a:r>
              <a:rPr lang="en-US" altLang="ko-KR" sz="1050" b="1" baseline="0" dirty="0"/>
              <a:t>Check the update status. When you press OK (Enter) on the remote, panel is changed to </a:t>
            </a:r>
            <a:r>
              <a:rPr lang="en-US" altLang="ko-KR" sz="1050" b="1" baseline="0" dirty="0" smtClean="0"/>
              <a:t>Update PTC Software </a:t>
            </a:r>
            <a:r>
              <a:rPr lang="en-US" altLang="ko-KR" sz="1050" b="1" baseline="0" dirty="0"/>
              <a:t>screen</a:t>
            </a:r>
            <a:r>
              <a:rPr lang="en-US" altLang="ko-KR" sz="1050" b="1" baseline="0" dirty="0" smtClean="0"/>
              <a:t>.</a:t>
            </a:r>
            <a:endParaRPr lang="en-US" altLang="ko-KR" sz="1050" b="1" baseline="0" dirty="0"/>
          </a:p>
        </p:txBody>
      </p:sp>
      <p:sp>
        <p:nvSpPr>
          <p:cNvPr id="18" name="Rectangle 17"/>
          <p:cNvSpPr/>
          <p:nvPr/>
        </p:nvSpPr>
        <p:spPr>
          <a:xfrm>
            <a:off x="924320" y="5749806"/>
            <a:ext cx="5087840" cy="415498"/>
          </a:xfrm>
          <a:prstGeom prst="rect">
            <a:avLst/>
          </a:prstGeom>
        </p:spPr>
        <p:txBody>
          <a:bodyPr wrap="square">
            <a:spAutoFit/>
          </a:bodyPr>
          <a:lstStyle/>
          <a:p>
            <a:pPr marL="182880" indent="-182880" defTabSz="762000" latinLnBrk="1">
              <a:buFontTx/>
              <a:buAutoNum type="arabicPeriod"/>
            </a:pPr>
            <a:r>
              <a:rPr lang="en-US" altLang="ko-KR" sz="1050" b="1" baseline="0" dirty="0">
                <a:ea typeface="GulimChe" pitchFamily="49" charset="-127"/>
              </a:rPr>
              <a:t>This </a:t>
            </a:r>
            <a:r>
              <a:rPr lang="en-US" altLang="ko-KR" sz="1050" b="1" baseline="0" dirty="0" smtClean="0">
                <a:ea typeface="GulimChe" pitchFamily="49" charset="-127"/>
              </a:rPr>
              <a:t>page will be displayed automatically after the TV reboots.</a:t>
            </a:r>
          </a:p>
          <a:p>
            <a:pPr marL="182880" indent="-182880" defTabSz="762000" latinLnBrk="1">
              <a:buFontTx/>
              <a:buAutoNum type="arabicPeriod"/>
            </a:pPr>
            <a:r>
              <a:rPr lang="en-US" altLang="ko-KR" sz="1050" b="1" baseline="0" dirty="0"/>
              <a:t>The time-out does not apply </a:t>
            </a:r>
            <a:r>
              <a:rPr lang="en-US" altLang="ko-KR" sz="1050" b="1" baseline="0" dirty="0" smtClean="0"/>
              <a:t>in this page.</a:t>
            </a:r>
            <a:endParaRPr lang="en-US" altLang="ko-KR" sz="1050" b="1" baseline="0"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31" y="777796"/>
            <a:ext cx="6283402" cy="3534414"/>
          </a:xfrm>
          <a:prstGeom prst="rect">
            <a:avLst/>
          </a:prstGeom>
        </p:spPr>
      </p:pic>
    </p:spTree>
    <p:extLst>
      <p:ext uri="{BB962C8B-B14F-4D97-AF65-F5344CB8AC3E}">
        <p14:creationId xmlns:p14="http://schemas.microsoft.com/office/powerpoint/2010/main" val="4439684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498014" y="4465209"/>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(TV Manager – Overview_1) </a:t>
            </a:r>
            <a:endParaRPr lang="ko-KR" altLang="en-US" sz="2300" baseline="0" dirty="0">
              <a:latin typeface="Arial" charset="0"/>
            </a:endParaRPr>
          </a:p>
        </p:txBody>
      </p:sp>
      <p:grpSp>
        <p:nvGrpSpPr>
          <p:cNvPr id="18437" name="그룹 40"/>
          <p:cNvGrpSpPr>
            <a:grpSpLocks/>
          </p:cNvGrpSpPr>
          <p:nvPr/>
        </p:nvGrpSpPr>
        <p:grpSpPr bwMode="auto">
          <a:xfrm>
            <a:off x="103402" y="525620"/>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flipV="1">
            <a:off x="105001" y="5562117"/>
            <a:ext cx="6140581" cy="6464"/>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6" name="AutoShape 53"/>
          <p:cNvSpPr>
            <a:spLocks noChangeArrowheads="1"/>
          </p:cNvSpPr>
          <p:nvPr/>
        </p:nvSpPr>
        <p:spPr bwMode="auto">
          <a:xfrm>
            <a:off x="193661" y="5667712"/>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900" b="1" baseline="0" dirty="0">
                <a:ea typeface="GulimChe" pitchFamily="49" charset="-127"/>
              </a:rPr>
              <a:t>Further </a:t>
            </a:r>
          </a:p>
          <a:p>
            <a:pPr algn="ctr" defTabSz="762000" latinLnBrk="1"/>
            <a:r>
              <a:rPr lang="en-US" altLang="ko-KR" sz="900" b="1" baseline="0" dirty="0">
                <a:ea typeface="GulimChe" pitchFamily="49" charset="-127"/>
              </a:rPr>
              <a:t>Operation</a:t>
            </a:r>
          </a:p>
        </p:txBody>
      </p:sp>
      <p:sp>
        <p:nvSpPr>
          <p:cNvPr id="28" name="Rectangle 82"/>
          <p:cNvSpPr>
            <a:spLocks noChangeArrowheads="1"/>
          </p:cNvSpPr>
          <p:nvPr/>
        </p:nvSpPr>
        <p:spPr bwMode="auto">
          <a:xfrm>
            <a:off x="6358891" y="738129"/>
            <a:ext cx="2745636" cy="5933035"/>
          </a:xfrm>
          <a:prstGeom prst="rect">
            <a:avLst/>
          </a:prstGeom>
          <a:noFill/>
          <a:ln w="9525" algn="ctr">
            <a:noFill/>
            <a:miter lim="800000"/>
            <a:headEnd/>
            <a:tailEnd/>
          </a:ln>
        </p:spPr>
        <p:txBody>
          <a:bodyPr wrap="square" lIns="92075" tIns="46038" rIns="92075" bIns="46038">
            <a:spAutoFit/>
          </a:bodyPr>
          <a:lstStyle/>
          <a:p>
            <a:pPr defTabSz="762000" latinLnBrk="1"/>
            <a:r>
              <a:rPr kumimoji="1" lang="en-US" altLang="ko-KR" sz="1050" baseline="0" dirty="0" smtClean="0">
                <a:ea typeface="Dotum" pitchFamily="34" charset="-127"/>
                <a:cs typeface="Arial" charset="0"/>
              </a:rPr>
              <a:t>TV </a:t>
            </a:r>
            <a:r>
              <a:rPr kumimoji="1" lang="en-US" altLang="ko-KR" sz="1050" baseline="0" dirty="0">
                <a:ea typeface="Dotum" pitchFamily="34" charset="-127"/>
                <a:cs typeface="Arial" charset="0"/>
              </a:rPr>
              <a:t>Manager </a:t>
            </a:r>
            <a:r>
              <a:rPr kumimoji="1" lang="en-US" altLang="ko-KR" sz="1050" baseline="0" dirty="0" smtClean="0">
                <a:ea typeface="Dotum" pitchFamily="34" charset="-127"/>
                <a:cs typeface="Arial" charset="0"/>
              </a:rPr>
              <a:t>/ USB download options </a:t>
            </a:r>
            <a:r>
              <a:rPr kumimoji="1" lang="en-US" altLang="ko-KR" sz="1050" baseline="0" dirty="0" smtClean="0">
                <a:ea typeface="Gulim" pitchFamily="34" charset="-127"/>
                <a:cs typeface="Arial" charset="0"/>
              </a:rPr>
              <a:t>enable </a:t>
            </a:r>
            <a:r>
              <a:rPr kumimoji="1" lang="en-US" altLang="ko-KR" sz="1050" baseline="0" dirty="0">
                <a:ea typeface="Gulim" pitchFamily="34" charset="-127"/>
                <a:cs typeface="Arial" charset="0"/>
              </a:rPr>
              <a:t>users to </a:t>
            </a:r>
            <a:r>
              <a:rPr kumimoji="1" lang="en-US" altLang="ko-KR" sz="1050" baseline="0" dirty="0" smtClean="0">
                <a:ea typeface="Gulim" pitchFamily="34" charset="-127"/>
                <a:cs typeface="Arial" charset="0"/>
              </a:rPr>
              <a:t>download software, media, and configuration files from a USB memory device to a TV.</a:t>
            </a:r>
          </a:p>
          <a:p>
            <a:pPr defTabSz="762000" latinLnBrk="1"/>
            <a:endParaRPr lang="en-US" altLang="ko-KR" sz="1050" baseline="0" dirty="0" smtClean="0">
              <a:ea typeface="GulimChe" pitchFamily="49" charset="-127"/>
            </a:endParaRPr>
          </a:p>
          <a:p>
            <a:pPr defTabSz="762000" latinLnBrk="1"/>
            <a:r>
              <a:rPr lang="en-US" altLang="ko-KR" sz="1050" baseline="0" dirty="0" smtClean="0">
                <a:ea typeface="GulimChe" pitchFamily="49" charset="-127"/>
              </a:rPr>
              <a:t>1. Software (CPU and PTC), media files</a:t>
            </a:r>
            <a:r>
              <a:rPr lang="en-US" altLang="ko-KR" sz="1050" baseline="0" dirty="0" smtClean="0">
                <a:solidFill>
                  <a:srgbClr val="009242"/>
                </a:solidFill>
                <a:ea typeface="GulimChe" pitchFamily="49" charset="-127"/>
              </a:rPr>
              <a:t>, </a:t>
            </a:r>
            <a:r>
              <a:rPr lang="en-US" altLang="ko-KR" sz="1050" baseline="0" dirty="0" smtClean="0">
                <a:ea typeface="GulimChe" pitchFamily="49" charset="-127"/>
              </a:rPr>
              <a:t>and </a:t>
            </a:r>
            <a:r>
              <a:rPr lang="en-US" altLang="ko-KR" sz="1050" baseline="0" dirty="0" err="1" smtClean="0">
                <a:ea typeface="GulimChe" pitchFamily="49" charset="-127"/>
              </a:rPr>
              <a:t>Pro:Idiom</a:t>
            </a:r>
            <a:r>
              <a:rPr lang="en-US" altLang="ko-KR" sz="1050" baseline="0" dirty="0" smtClean="0">
                <a:ea typeface="GulimChe" pitchFamily="49" charset="-127"/>
              </a:rPr>
              <a:t> M Key files should be placed in an “\LG_DTV” or “\</a:t>
            </a:r>
            <a:r>
              <a:rPr lang="en-US" altLang="ko-KR" sz="1050" baseline="0" dirty="0" err="1" smtClean="0">
                <a:ea typeface="GulimChe" pitchFamily="49" charset="-127"/>
              </a:rPr>
              <a:t>lg_dtv</a:t>
            </a:r>
            <a:r>
              <a:rPr lang="en-US" altLang="ko-KR" sz="1050" baseline="0" dirty="0" smtClean="0">
                <a:ea typeface="GulimChe" pitchFamily="49" charset="-127"/>
              </a:rPr>
              <a:t>” folder. Clone (configuration) files should be placed in the root directory of the USB device. </a:t>
            </a:r>
          </a:p>
          <a:p>
            <a:pPr defTabSz="762000" latinLnBrk="1"/>
            <a:endParaRPr lang="en-US" altLang="ko-KR" sz="1050" baseline="0" dirty="0" smtClean="0">
              <a:ea typeface="GulimChe" pitchFamily="49" charset="-127"/>
            </a:endParaRPr>
          </a:p>
          <a:p>
            <a:pPr defTabSz="762000" latinLnBrk="1"/>
            <a:r>
              <a:rPr lang="en-US" altLang="ko-KR" sz="1050" baseline="0" dirty="0" smtClean="0">
                <a:ea typeface="GulimChe" pitchFamily="49" charset="-127"/>
              </a:rPr>
              <a:t>2. File </a:t>
            </a:r>
            <a:r>
              <a:rPr lang="en-US" altLang="ko-KR" sz="1050" baseline="0" dirty="0">
                <a:ea typeface="GulimChe" pitchFamily="49" charset="-127"/>
              </a:rPr>
              <a:t>types</a:t>
            </a:r>
            <a:r>
              <a:rPr lang="en-US" altLang="ko-KR" sz="1050" baseline="0" dirty="0" smtClean="0">
                <a:ea typeface="GulimChe" pitchFamily="49" charset="-127"/>
              </a:rPr>
              <a:t>:</a:t>
            </a:r>
          </a:p>
          <a:p>
            <a:pPr defTabSz="762000" latinLnBrk="1"/>
            <a:r>
              <a:rPr lang="en-US" altLang="ko-KR" sz="1050" baseline="0" dirty="0">
                <a:ea typeface="GulimChe" pitchFamily="49" charset="-127"/>
              </a:rPr>
              <a:t>-- Logo Image files: </a:t>
            </a:r>
            <a:r>
              <a:rPr lang="en-US" altLang="ko-KR" sz="1050" baseline="0" dirty="0" smtClean="0">
                <a:ea typeface="GulimChe" pitchFamily="49" charset="-127"/>
              </a:rPr>
              <a:t>jpeg, jpg, bmp </a:t>
            </a:r>
            <a:endParaRPr lang="en-US" altLang="ko-KR" sz="1050" baseline="0" dirty="0">
              <a:ea typeface="GulimChe" pitchFamily="49" charset="-127"/>
            </a:endParaRPr>
          </a:p>
          <a:p>
            <a:pPr defTabSz="762000" latinLnBrk="1"/>
            <a:r>
              <a:rPr lang="en-US" altLang="ko-KR" sz="1050" baseline="0" dirty="0">
                <a:ea typeface="GulimChe" pitchFamily="49" charset="-127"/>
              </a:rPr>
              <a:t>-- Background/Hotel Directory Image/Icon files: </a:t>
            </a:r>
            <a:r>
              <a:rPr lang="en-US" altLang="ko-KR" sz="1050" baseline="0" dirty="0" smtClean="0">
                <a:ea typeface="GulimChe" pitchFamily="49" charset="-127"/>
              </a:rPr>
              <a:t>jpeg, jpg, </a:t>
            </a:r>
            <a:r>
              <a:rPr lang="en-US" altLang="ko-KR" sz="1050" baseline="0" dirty="0" err="1" smtClean="0">
                <a:ea typeface="GulimChe" pitchFamily="49" charset="-127"/>
              </a:rPr>
              <a:t>png</a:t>
            </a:r>
            <a:endParaRPr lang="en-US" altLang="ko-KR" sz="1050" baseline="0" dirty="0">
              <a:ea typeface="GulimChe" pitchFamily="49" charset="-127"/>
            </a:endParaRPr>
          </a:p>
          <a:p>
            <a:pPr defTabSz="762000" latinLnBrk="1"/>
            <a:r>
              <a:rPr lang="en-US" altLang="ko-KR" sz="1050" baseline="0" dirty="0">
                <a:ea typeface="GulimChe" pitchFamily="49" charset="-127"/>
              </a:rPr>
              <a:t>-- Video </a:t>
            </a:r>
            <a:r>
              <a:rPr lang="en-US" altLang="ko-KR" sz="1050" baseline="0" dirty="0" smtClean="0">
                <a:ea typeface="GulimChe" pitchFamily="49" charset="-127"/>
              </a:rPr>
              <a:t>files:</a:t>
            </a:r>
            <a:r>
              <a:rPr lang="ko-KR" altLang="ko-KR" sz="1050" baseline="0" smtClean="0">
                <a:ea typeface="GulimChe" pitchFamily="49" charset="-127"/>
              </a:rPr>
              <a:t> </a:t>
            </a:r>
            <a:r>
              <a:rPr lang="ko-KR" altLang="ko-KR" sz="1050" baseline="0" dirty="0">
                <a:ea typeface="GulimChe" pitchFamily="49" charset="-127"/>
              </a:rPr>
              <a:t>avi, mkv, mp4, 3gp, 3g2, ts, tp, trp, mpg, mpeg, vob, vro, asf, wmv, mov, dat, f4v, flv, </a:t>
            </a:r>
            <a:r>
              <a:rPr lang="ko-KR" altLang="ko-KR" sz="1050" baseline="0">
                <a:ea typeface="GulimChe" pitchFamily="49" charset="-127"/>
              </a:rPr>
              <a:t>tts</a:t>
            </a:r>
            <a:r>
              <a:rPr lang="ko-KR" altLang="ko-KR" sz="1050" baseline="0" smtClean="0">
                <a:ea typeface="GulimChe" pitchFamily="49" charset="-127"/>
              </a:rPr>
              <a:t>, </a:t>
            </a:r>
            <a:r>
              <a:rPr lang="ko-KR" altLang="ko-KR" sz="1050" baseline="0" dirty="0">
                <a:ea typeface="GulimChe" pitchFamily="49" charset="-127"/>
              </a:rPr>
              <a:t>m4v, k3g, m2ts, mpe, mts, webm</a:t>
            </a:r>
            <a:r>
              <a:rPr lang="en-US" altLang="ko-KR" sz="1050" baseline="0" dirty="0">
                <a:ea typeface="GulimChe" pitchFamily="49" charset="-127"/>
              </a:rPr>
              <a:t>, </a:t>
            </a:r>
            <a:r>
              <a:rPr lang="ko-KR" altLang="ko-KR" sz="1050" baseline="0" dirty="0">
                <a:ea typeface="GulimChe" pitchFamily="49" charset="-127"/>
              </a:rPr>
              <a:t>lge, lg2</a:t>
            </a:r>
            <a:r>
              <a:rPr lang="ko-KR" altLang="ko-KR" sz="1050" baseline="0">
                <a:ea typeface="GulimChe" pitchFamily="49" charset="-127"/>
              </a:rPr>
              <a:t>, </a:t>
            </a:r>
            <a:r>
              <a:rPr lang="ko-KR" altLang="ko-KR" sz="1050" baseline="0" smtClean="0">
                <a:ea typeface="GulimChe" pitchFamily="49" charset="-127"/>
              </a:rPr>
              <a:t>lgv</a:t>
            </a:r>
            <a:r>
              <a:rPr lang="en-US" altLang="ko-KR" sz="1050" baseline="0" dirty="0">
                <a:ea typeface="GulimChe" pitchFamily="49" charset="-127"/>
              </a:rPr>
              <a:t/>
            </a:r>
            <a:br>
              <a:rPr lang="en-US" altLang="ko-KR" sz="1050" baseline="0" dirty="0">
                <a:ea typeface="GulimChe" pitchFamily="49" charset="-127"/>
              </a:rPr>
            </a:br>
            <a:r>
              <a:rPr lang="en-US" altLang="ko-KR" sz="1050" baseline="0" dirty="0">
                <a:ea typeface="GulimChe" pitchFamily="49" charset="-127"/>
              </a:rPr>
              <a:t>-- Clone files: </a:t>
            </a:r>
            <a:r>
              <a:rPr lang="en-US" altLang="ko-KR" sz="1050" baseline="0" dirty="0" err="1" smtClean="0">
                <a:ea typeface="GulimChe" pitchFamily="49" charset="-127"/>
              </a:rPr>
              <a:t>tlx</a:t>
            </a:r>
            <a:r>
              <a:rPr lang="en-US" altLang="ko-KR" sz="1050" baseline="0" dirty="0">
                <a:ea typeface="GulimChe" pitchFamily="49" charset="-127"/>
              </a:rPr>
              <a:t/>
            </a:r>
            <a:br>
              <a:rPr lang="en-US" altLang="ko-KR" sz="1050" baseline="0" dirty="0">
                <a:ea typeface="GulimChe" pitchFamily="49" charset="-127"/>
              </a:rPr>
            </a:br>
            <a:r>
              <a:rPr lang="en-US" altLang="ko-KR" sz="1050" baseline="0" dirty="0">
                <a:ea typeface="GulimChe" pitchFamily="49" charset="-127"/>
              </a:rPr>
              <a:t>-- </a:t>
            </a:r>
            <a:r>
              <a:rPr lang="en-US" altLang="ko-KR" sz="1050" baseline="0" dirty="0" err="1" smtClean="0">
                <a:ea typeface="GulimChe" pitchFamily="49" charset="-127"/>
              </a:rPr>
              <a:t>Pro:Idiom</a:t>
            </a:r>
            <a:r>
              <a:rPr lang="en-US" altLang="ko-KR" sz="1050" baseline="0" dirty="0" smtClean="0">
                <a:ea typeface="GulimChe" pitchFamily="49" charset="-127"/>
              </a:rPr>
              <a:t> M Key files: </a:t>
            </a:r>
            <a:r>
              <a:rPr lang="en-US" altLang="ko-KR" sz="1050" baseline="0" dirty="0" err="1" smtClean="0">
                <a:ea typeface="GulimChe" pitchFamily="49" charset="-127"/>
              </a:rPr>
              <a:t>pim</a:t>
            </a:r>
            <a:r>
              <a:rPr lang="en-US" altLang="ko-KR" sz="1050" baseline="0" dirty="0" smtClean="0">
                <a:ea typeface="GulimChe" pitchFamily="49" charset="-127"/>
              </a:rPr>
              <a:t> </a:t>
            </a:r>
          </a:p>
          <a:p>
            <a:pPr defTabSz="762000" latinLnBrk="1"/>
            <a:r>
              <a:rPr lang="en-US" altLang="ko-KR" sz="1050" baseline="0" dirty="0" smtClean="0">
                <a:ea typeface="GulimChe" pitchFamily="49" charset="-127"/>
              </a:rPr>
              <a:t>-- </a:t>
            </a:r>
            <a:r>
              <a:rPr lang="en-US" altLang="ko-KR" sz="1050" baseline="0" dirty="0">
                <a:ea typeface="GulimChe" pitchFamily="49" charset="-127"/>
              </a:rPr>
              <a:t>Software update files: </a:t>
            </a:r>
            <a:r>
              <a:rPr lang="en-US" altLang="ko-KR" sz="1050" baseline="0" dirty="0" err="1" smtClean="0">
                <a:ea typeface="GulimChe" pitchFamily="49" charset="-127"/>
              </a:rPr>
              <a:t>epk</a:t>
            </a:r>
            <a:r>
              <a:rPr lang="en-US" altLang="ko-KR" sz="1050" baseline="0" dirty="0" smtClean="0">
                <a:ea typeface="GulimChe" pitchFamily="49" charset="-127"/>
              </a:rPr>
              <a:t> </a:t>
            </a:r>
            <a:r>
              <a:rPr lang="en-US" altLang="ko-KR" sz="1050" baseline="0" dirty="0">
                <a:ea typeface="GulimChe" pitchFamily="49" charset="-127"/>
              </a:rPr>
              <a:t>(</a:t>
            </a:r>
            <a:r>
              <a:rPr lang="en-US" altLang="ko-KR" sz="1050" baseline="0" dirty="0" smtClean="0">
                <a:ea typeface="GulimChe" pitchFamily="49" charset="-127"/>
              </a:rPr>
              <a:t>CPU) </a:t>
            </a:r>
            <a:r>
              <a:rPr lang="en-US" altLang="ko-KR" sz="1050" baseline="0" dirty="0">
                <a:ea typeface="GulimChe" pitchFamily="49" charset="-127"/>
              </a:rPr>
              <a:t>(</a:t>
            </a:r>
            <a:r>
              <a:rPr lang="en-US" altLang="ko-KR" sz="1050" baseline="0" dirty="0" smtClean="0">
                <a:ea typeface="GulimChe" pitchFamily="49" charset="-127"/>
              </a:rPr>
              <a:t>check </a:t>
            </a:r>
            <a:r>
              <a:rPr lang="en-US" altLang="ko-KR" sz="1050" baseline="0" dirty="0">
                <a:ea typeface="GulimChe" pitchFamily="49" charset="-127"/>
              </a:rPr>
              <a:t>whether </a:t>
            </a:r>
            <a:r>
              <a:rPr lang="en-US" altLang="ko-KR" sz="1050" baseline="0" dirty="0" smtClean="0">
                <a:ea typeface="GulimChe" pitchFamily="49" charset="-127"/>
              </a:rPr>
              <a:t>OTA </a:t>
            </a:r>
            <a:r>
              <a:rPr lang="en-US" altLang="ko-KR" sz="1050" baseline="0" dirty="0">
                <a:ea typeface="GulimChe" pitchFamily="49" charset="-127"/>
              </a:rPr>
              <a:t>ID is </a:t>
            </a:r>
            <a:r>
              <a:rPr lang="en-US" altLang="ko-KR" sz="1050" baseline="0" dirty="0" smtClean="0">
                <a:ea typeface="GulimChe" pitchFamily="49" charset="-127"/>
              </a:rPr>
              <a:t>matched) / txt </a:t>
            </a:r>
            <a:r>
              <a:rPr lang="en-US" altLang="ko-KR" sz="1050" baseline="0" dirty="0">
                <a:ea typeface="GulimChe" pitchFamily="49" charset="-127"/>
              </a:rPr>
              <a:t>(</a:t>
            </a:r>
            <a:r>
              <a:rPr lang="en-US" altLang="ko-KR" sz="1050" baseline="0" dirty="0" smtClean="0">
                <a:ea typeface="GulimChe" pitchFamily="49" charset="-127"/>
              </a:rPr>
              <a:t>PTC) (check whether PTC model name is matched)</a:t>
            </a:r>
            <a:endParaRPr lang="en-US" altLang="ko-KR" sz="1050" baseline="0" dirty="0">
              <a:ea typeface="GulimChe" pitchFamily="49" charset="-127"/>
            </a:endParaRPr>
          </a:p>
          <a:p>
            <a:pPr defTabSz="762000" latinLnBrk="1"/>
            <a:endParaRPr lang="en-US" altLang="ko-KR" sz="1050" baseline="0" dirty="0" smtClean="0">
              <a:ea typeface="GulimChe" pitchFamily="49" charset="-127"/>
            </a:endParaRPr>
          </a:p>
          <a:p>
            <a:pPr defTabSz="762000" latinLnBrk="1"/>
            <a:r>
              <a:rPr lang="en-US" altLang="ko-KR" sz="1050" baseline="0" dirty="0" smtClean="0">
                <a:ea typeface="GulimChe" pitchFamily="49" charset="-127"/>
              </a:rPr>
              <a:t>3. If DZM file </a:t>
            </a:r>
            <a:r>
              <a:rPr lang="en-US" altLang="ko-KR" sz="1050" baseline="0" dirty="0">
                <a:ea typeface="GulimChe" pitchFamily="49" charset="-127"/>
              </a:rPr>
              <a:t>exists, previously </a:t>
            </a:r>
            <a:r>
              <a:rPr lang="en-US" altLang="ko-KR" sz="1050" baseline="0" dirty="0" smtClean="0">
                <a:ea typeface="GulimChe" pitchFamily="49" charset="-127"/>
              </a:rPr>
              <a:t>downloaded </a:t>
            </a:r>
            <a:r>
              <a:rPr lang="en-US" altLang="ko-KR" sz="1050" baseline="0" dirty="0">
                <a:ea typeface="GulimChe" pitchFamily="49" charset="-127"/>
              </a:rPr>
              <a:t>file(s) will be </a:t>
            </a:r>
            <a:r>
              <a:rPr lang="en-US" altLang="ko-KR" sz="1050" baseline="0" dirty="0" smtClean="0">
                <a:ea typeface="GulimChe" pitchFamily="49" charset="-127"/>
              </a:rPr>
              <a:t>selected for </a:t>
            </a:r>
            <a:r>
              <a:rPr lang="en-US" altLang="ko-KR" sz="1050" baseline="0" dirty="0" err="1" smtClean="0">
                <a:ea typeface="GulimChe" pitchFamily="49" charset="-127"/>
              </a:rPr>
              <a:t>Ez</a:t>
            </a:r>
            <a:r>
              <a:rPr lang="en-US" altLang="ko-KR" sz="1050" baseline="0" dirty="0" smtClean="0">
                <a:ea typeface="GulimChe" pitchFamily="49" charset="-127"/>
              </a:rPr>
              <a:t> Download.</a:t>
            </a:r>
            <a:endParaRPr lang="en-US" altLang="ko-KR" sz="1050" baseline="0" dirty="0">
              <a:ea typeface="GulimChe" pitchFamily="49" charset="-127"/>
            </a:endParaRPr>
          </a:p>
          <a:p>
            <a:pPr defTabSz="762000" latinLnBrk="1"/>
            <a:endParaRPr lang="en-US" altLang="ko-KR" sz="1050" baseline="0" dirty="0" smtClean="0">
              <a:ea typeface="GulimChe" pitchFamily="49" charset="-127"/>
            </a:endParaRPr>
          </a:p>
          <a:p>
            <a:pPr defTabSz="762000" latinLnBrk="1"/>
            <a:r>
              <a:rPr lang="en-US" altLang="ko-KR" sz="1050" baseline="0" dirty="0" smtClean="0">
                <a:ea typeface="GulimChe" pitchFamily="49" charset="-127"/>
              </a:rPr>
              <a:t>4. If </a:t>
            </a:r>
            <a:r>
              <a:rPr lang="en-US" altLang="ko-KR" sz="1050" baseline="0" dirty="0">
                <a:ea typeface="GulimChe" pitchFamily="49" charset="-127"/>
              </a:rPr>
              <a:t>the USB device with DZM file is still connected </a:t>
            </a:r>
            <a:r>
              <a:rPr lang="en-US" altLang="ko-KR" sz="1050" baseline="0" dirty="0" smtClean="0">
                <a:ea typeface="GulimChe" pitchFamily="49" charset="-127"/>
              </a:rPr>
              <a:t>to the </a:t>
            </a:r>
            <a:r>
              <a:rPr lang="en-US" altLang="ko-KR" sz="1050" baseline="0" dirty="0">
                <a:ea typeface="GulimChe" pitchFamily="49" charset="-127"/>
              </a:rPr>
              <a:t>TV after updates are complete, the </a:t>
            </a:r>
            <a:r>
              <a:rPr lang="en-US" altLang="ko-KR" sz="1050" baseline="0" dirty="0" err="1">
                <a:ea typeface="GulimChe" pitchFamily="49" charset="-127"/>
              </a:rPr>
              <a:t>Ez</a:t>
            </a:r>
            <a:r>
              <a:rPr lang="en-US" altLang="ko-KR" sz="1050" baseline="0" dirty="0">
                <a:ea typeface="GulimChe" pitchFamily="49" charset="-127"/>
              </a:rPr>
              <a:t> Download screen with previously selected files will be </a:t>
            </a:r>
            <a:r>
              <a:rPr lang="en-US" altLang="ko-KR" sz="1050" baseline="0" dirty="0" smtClean="0">
                <a:ea typeface="GulimChe" pitchFamily="49" charset="-127"/>
              </a:rPr>
              <a:t>redisplayed.</a:t>
            </a:r>
            <a:endParaRPr lang="en-US" altLang="ko-KR" sz="1050" baseline="0" dirty="0">
              <a:ea typeface="GulimChe" pitchFamily="49" charset="-127"/>
            </a:endParaRPr>
          </a:p>
          <a:p>
            <a:pPr marL="182880" indent="-182880" defTabSz="762000" latinLnBrk="1">
              <a:buFontTx/>
              <a:buAutoNum type="arabicPeriod" startAt="4"/>
            </a:pPr>
            <a:endParaRPr lang="en-US" altLang="ko-KR" sz="1200" baseline="0" dirty="0">
              <a:ea typeface="GulimChe" pitchFamily="49" charset="-127"/>
            </a:endParaRPr>
          </a:p>
        </p:txBody>
      </p:sp>
      <p:sp>
        <p:nvSpPr>
          <p:cNvPr id="37" name="Rectangle 82"/>
          <p:cNvSpPr>
            <a:spLocks noChangeArrowheads="1"/>
          </p:cNvSpPr>
          <p:nvPr/>
        </p:nvSpPr>
        <p:spPr bwMode="auto">
          <a:xfrm>
            <a:off x="880857" y="4509120"/>
            <a:ext cx="5275319" cy="1170193"/>
          </a:xfrm>
          <a:prstGeom prst="rect">
            <a:avLst/>
          </a:prstGeom>
          <a:noFill/>
          <a:ln w="9525" algn="ctr">
            <a:noFill/>
            <a:miter lim="800000"/>
            <a:headEnd/>
            <a:tailEnd/>
          </a:ln>
        </p:spPr>
        <p:txBody>
          <a:bodyPr wrap="square" lIns="92075" tIns="46038" rIns="92075" bIns="46038">
            <a:spAutoFit/>
          </a:bodyPr>
          <a:lstStyle/>
          <a:p>
            <a:pPr marL="182880" indent="-182880" defTabSz="762000" latinLnBrk="1">
              <a:buFont typeface="+mj-lt"/>
              <a:buAutoNum type="arabicPeriod"/>
            </a:pPr>
            <a:r>
              <a:rPr lang="en-US" altLang="ko-KR" sz="1000" baseline="0" dirty="0" smtClean="0">
                <a:ea typeface="GulimChe" pitchFamily="49" charset="-127"/>
              </a:rPr>
              <a:t>Press MENU SETTINGS on remote, and select/highlight either General menu icon from TV setup menus or Safety menu icon from Function Menu. Then, press number “7” key a total of seven times (7777777) to access the TV Manager.</a:t>
            </a:r>
          </a:p>
          <a:p>
            <a:pPr marL="182880" indent="-182880" defTabSz="762000" latinLnBrk="1">
              <a:buFont typeface="+mj-lt"/>
              <a:buAutoNum type="arabicPeriod"/>
            </a:pPr>
            <a:r>
              <a:rPr lang="en-US" sz="1000" baseline="0" dirty="0" smtClean="0">
                <a:ea typeface="GulimChe" pitchFamily="49" charset="-127"/>
              </a:rPr>
              <a:t>If the user selects a USB download option and there </a:t>
            </a:r>
            <a:r>
              <a:rPr lang="en-US" sz="1000" baseline="0" dirty="0">
                <a:ea typeface="GulimChe" pitchFamily="49" charset="-127"/>
              </a:rPr>
              <a:t>are no </a:t>
            </a:r>
            <a:r>
              <a:rPr lang="en-US" sz="1000" baseline="0" dirty="0" smtClean="0">
                <a:ea typeface="GulimChe" pitchFamily="49" charset="-127"/>
              </a:rPr>
              <a:t>files </a:t>
            </a:r>
            <a:r>
              <a:rPr lang="en-US" sz="1000" baseline="0" dirty="0">
                <a:ea typeface="GulimChe" pitchFamily="49" charset="-127"/>
              </a:rPr>
              <a:t>on the USB </a:t>
            </a:r>
            <a:r>
              <a:rPr lang="en-US" sz="1000" baseline="0" dirty="0" smtClean="0">
                <a:ea typeface="GulimChe" pitchFamily="49" charset="-127"/>
              </a:rPr>
              <a:t>device or a USB device is not currently inserted, a pop-up banner </a:t>
            </a:r>
            <a:r>
              <a:rPr lang="en-US" sz="1000" baseline="0" dirty="0">
                <a:ea typeface="GulimChe" pitchFamily="49" charset="-127"/>
              </a:rPr>
              <a:t>is displayed </a:t>
            </a:r>
            <a:r>
              <a:rPr lang="en-US" sz="1000" baseline="0" dirty="0" smtClean="0">
                <a:ea typeface="GulimChe" pitchFamily="49" charset="-127"/>
              </a:rPr>
              <a:t>with a prompt </a:t>
            </a:r>
            <a:r>
              <a:rPr lang="en-US" sz="1000" baseline="0" dirty="0">
                <a:ea typeface="GulimChe" pitchFamily="49" charset="-127"/>
              </a:rPr>
              <a:t>to </a:t>
            </a:r>
            <a:r>
              <a:rPr lang="en-US" sz="1000" baseline="0" dirty="0" smtClean="0">
                <a:ea typeface="GulimChe" pitchFamily="49" charset="-127"/>
              </a:rPr>
              <a:t/>
            </a:r>
            <a:br>
              <a:rPr lang="en-US" sz="1000" baseline="0" dirty="0" smtClean="0">
                <a:ea typeface="GulimChe" pitchFamily="49" charset="-127"/>
              </a:rPr>
            </a:br>
            <a:r>
              <a:rPr lang="en-US" sz="1000" baseline="0" dirty="0" smtClean="0">
                <a:ea typeface="GulimChe" pitchFamily="49" charset="-127"/>
              </a:rPr>
              <a:t>insert a </a:t>
            </a:r>
            <a:r>
              <a:rPr lang="en-US" sz="1000" baseline="0" dirty="0">
                <a:ea typeface="GulimChe" pitchFamily="49" charset="-127"/>
              </a:rPr>
              <a:t>USB </a:t>
            </a:r>
            <a:r>
              <a:rPr lang="en-US" sz="1000" baseline="0" dirty="0" smtClean="0">
                <a:ea typeface="GulimChe" pitchFamily="49" charset="-127"/>
              </a:rPr>
              <a:t>device (see example on next page). </a:t>
            </a:r>
            <a:r>
              <a:rPr lang="en-US" sz="1000" baseline="0" dirty="0">
                <a:ea typeface="GulimChe" pitchFamily="49" charset="-127"/>
              </a:rPr>
              <a:t>Select OK button to dismiss pop-up</a:t>
            </a:r>
            <a:r>
              <a:rPr lang="en-US" sz="1000" baseline="0" dirty="0" smtClean="0">
                <a:ea typeface="GulimChe" pitchFamily="49" charset="-127"/>
              </a:rPr>
              <a:t>.</a:t>
            </a:r>
          </a:p>
          <a:p>
            <a:pPr marL="182880" indent="-182880" defTabSz="762000" latinLnBrk="1">
              <a:buFont typeface="+mj-lt"/>
              <a:buAutoNum type="arabicPeriod"/>
            </a:pPr>
            <a:endParaRPr lang="en-US" altLang="ko-KR" sz="1000" baseline="0" dirty="0" smtClean="0">
              <a:ea typeface="GulimChe" pitchFamily="49" charset="-127"/>
            </a:endParaRPr>
          </a:p>
        </p:txBody>
      </p:sp>
      <p:sp>
        <p:nvSpPr>
          <p:cNvPr id="18" name="TextBox 17"/>
          <p:cNvSpPr txBox="1"/>
          <p:nvPr/>
        </p:nvSpPr>
        <p:spPr>
          <a:xfrm>
            <a:off x="870036" y="5660434"/>
            <a:ext cx="5257663" cy="861774"/>
          </a:xfrm>
          <a:prstGeom prst="rect">
            <a:avLst/>
          </a:prstGeom>
          <a:noFill/>
        </p:spPr>
        <p:txBody>
          <a:bodyPr wrap="square" rtlCol="0">
            <a:spAutoFit/>
          </a:bodyPr>
          <a:lstStyle/>
          <a:p>
            <a:pPr marL="182880" indent="-182880">
              <a:buFont typeface="+mj-lt"/>
              <a:buAutoNum type="arabicPeriod"/>
            </a:pPr>
            <a:r>
              <a:rPr lang="en-US" altLang="ko-KR" sz="1000" baseline="0" dirty="0">
                <a:ea typeface="GulimChe" pitchFamily="49" charset="-127"/>
              </a:rPr>
              <a:t>The </a:t>
            </a:r>
            <a:r>
              <a:rPr lang="en-US" altLang="ko-KR" sz="1000" baseline="0" dirty="0" err="1">
                <a:ea typeface="GulimChe" pitchFamily="49" charset="-127"/>
              </a:rPr>
              <a:t>Ez</a:t>
            </a:r>
            <a:r>
              <a:rPr lang="en-US" altLang="ko-KR" sz="1000" baseline="0" dirty="0">
                <a:ea typeface="GulimChe" pitchFamily="49" charset="-127"/>
              </a:rPr>
              <a:t> Download utility enables users to download multiple items all at once, e.g., TV (CPU), PTC, TLX</a:t>
            </a:r>
            <a:r>
              <a:rPr lang="en-US" altLang="ko-KR" sz="1000" baseline="0" dirty="0" smtClean="0">
                <a:ea typeface="GulimChe" pitchFamily="49" charset="-127"/>
              </a:rPr>
              <a:t>, Image, Icon, Video, </a:t>
            </a:r>
            <a:r>
              <a:rPr lang="en-US" altLang="ko-KR" sz="1000" baseline="0" dirty="0" err="1" smtClean="0">
                <a:ea typeface="GulimChe" pitchFamily="49" charset="-127"/>
              </a:rPr>
              <a:t>Pro:Idiom</a:t>
            </a:r>
            <a:r>
              <a:rPr lang="en-US" altLang="ko-KR" sz="1000" baseline="0" dirty="0" smtClean="0">
                <a:ea typeface="GulimChe" pitchFamily="49" charset="-127"/>
              </a:rPr>
              <a:t> M Key files</a:t>
            </a:r>
            <a:r>
              <a:rPr lang="en-US" altLang="ko-KR" sz="1000" baseline="0" dirty="0">
                <a:ea typeface="GulimChe" pitchFamily="49" charset="-127"/>
              </a:rPr>
              <a:t>. Other TV Manager options allow the user to update one file </a:t>
            </a:r>
            <a:r>
              <a:rPr lang="en-US" altLang="ko-KR" sz="1000" baseline="0" dirty="0" smtClean="0">
                <a:ea typeface="GulimChe" pitchFamily="49" charset="-127"/>
              </a:rPr>
              <a:t>type.</a:t>
            </a:r>
            <a:endParaRPr lang="en-US" sz="1000" baseline="0" dirty="0" smtClean="0">
              <a:ea typeface="GulimChe" pitchFamily="49" charset="-127"/>
            </a:endParaRPr>
          </a:p>
          <a:p>
            <a:pPr marL="182880" indent="-182880">
              <a:buFont typeface="+mj-lt"/>
              <a:buAutoNum type="arabicPeriod"/>
            </a:pPr>
            <a:r>
              <a:rPr lang="en-US" sz="1000" baseline="0" dirty="0" smtClean="0">
                <a:ea typeface="GulimChe" pitchFamily="49" charset="-127"/>
              </a:rPr>
              <a:t>Download </a:t>
            </a:r>
            <a:r>
              <a:rPr lang="en-US" sz="1000" baseline="0" dirty="0">
                <a:ea typeface="GulimChe" pitchFamily="49" charset="-127"/>
              </a:rPr>
              <a:t>order is: </a:t>
            </a:r>
            <a:r>
              <a:rPr lang="en-US" sz="1000" baseline="0" dirty="0" smtClean="0">
                <a:ea typeface="GulimChe" pitchFamily="49" charset="-127"/>
              </a:rPr>
              <a:t>Image -&gt; Icon -&gt; Video </a:t>
            </a:r>
            <a:r>
              <a:rPr lang="en-US" sz="1000" baseline="0" dirty="0">
                <a:ea typeface="GulimChe" pitchFamily="49" charset="-127"/>
              </a:rPr>
              <a:t>-&gt; </a:t>
            </a:r>
            <a:r>
              <a:rPr lang="en-US" sz="1000" baseline="0" dirty="0" err="1">
                <a:ea typeface="GulimChe" pitchFamily="49" charset="-127"/>
              </a:rPr>
              <a:t>Pro:Idiom</a:t>
            </a:r>
            <a:r>
              <a:rPr lang="en-US" sz="1000" baseline="0" dirty="0">
                <a:ea typeface="GulimChe" pitchFamily="49" charset="-127"/>
              </a:rPr>
              <a:t> M Key </a:t>
            </a:r>
            <a:r>
              <a:rPr lang="en-US" sz="1000" baseline="0" dirty="0" smtClean="0">
                <a:ea typeface="GulimChe" pitchFamily="49" charset="-127"/>
              </a:rPr>
              <a:t>-&gt; </a:t>
            </a:r>
            <a:r>
              <a:rPr lang="en-US" altLang="ko-KR" sz="1000" baseline="0" dirty="0">
                <a:ea typeface="GulimChe" pitchFamily="49" charset="-127"/>
              </a:rPr>
              <a:t>Clone file -&gt; </a:t>
            </a:r>
            <a:r>
              <a:rPr lang="en-US" sz="1000" baseline="0" dirty="0" smtClean="0">
                <a:ea typeface="GulimChe" pitchFamily="49" charset="-127"/>
              </a:rPr>
              <a:t>TV (CPU) </a:t>
            </a:r>
            <a:r>
              <a:rPr lang="en-US" sz="1000" baseline="0" dirty="0">
                <a:ea typeface="GulimChe" pitchFamily="49" charset="-127"/>
              </a:rPr>
              <a:t>software </a:t>
            </a:r>
            <a:r>
              <a:rPr lang="en-US" sz="1000" baseline="0" dirty="0" smtClean="0">
                <a:ea typeface="GulimChe" pitchFamily="49" charset="-127"/>
              </a:rPr>
              <a:t>-&gt; </a:t>
            </a:r>
            <a:r>
              <a:rPr lang="en-US" sz="1000" baseline="0" dirty="0">
                <a:ea typeface="GulimChe" pitchFamily="49" charset="-127"/>
              </a:rPr>
              <a:t>PTC </a:t>
            </a:r>
            <a:r>
              <a:rPr lang="en-US" sz="1000" baseline="0" dirty="0" smtClean="0">
                <a:ea typeface="GulimChe" pitchFamily="49" charset="-127"/>
              </a:rPr>
              <a:t>software</a:t>
            </a:r>
          </a:p>
        </p:txBody>
      </p:sp>
      <p:sp>
        <p:nvSpPr>
          <p:cNvPr id="23" name="AutoShape 53"/>
          <p:cNvSpPr>
            <a:spLocks noChangeArrowheads="1"/>
          </p:cNvSpPr>
          <p:nvPr/>
        </p:nvSpPr>
        <p:spPr bwMode="auto">
          <a:xfrm>
            <a:off x="198734" y="4658497"/>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800" b="1" baseline="0" dirty="0" smtClean="0">
                <a:ea typeface="GulimChe" pitchFamily="49" charset="-127"/>
              </a:rPr>
              <a:t>Screen </a:t>
            </a:r>
          </a:p>
          <a:p>
            <a:pPr algn="ctr" defTabSz="762000" latinLnBrk="1"/>
            <a:r>
              <a:rPr lang="en-US" altLang="ko-KR" sz="800" b="1" baseline="0" dirty="0" smtClean="0">
                <a:ea typeface="GulimChe" pitchFamily="49" charset="-127"/>
              </a:rPr>
              <a:t>Explanation</a:t>
            </a:r>
            <a:endParaRPr lang="en-US" altLang="ko-KR" sz="800" b="1" baseline="0" dirty="0">
              <a:ea typeface="GulimChe" pitchFamily="49" charset="-127"/>
            </a:endParaRPr>
          </a:p>
        </p:txBody>
      </p:sp>
      <p:sp>
        <p:nvSpPr>
          <p:cNvPr id="17" name="Rectangle 16"/>
          <p:cNvSpPr/>
          <p:nvPr/>
        </p:nvSpPr>
        <p:spPr>
          <a:xfrm>
            <a:off x="1155214" y="5017272"/>
            <a:ext cx="4883007" cy="310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57250"/>
            <a:ext cx="6337476" cy="3564830"/>
          </a:xfrm>
          <a:prstGeom prst="rect">
            <a:avLst/>
          </a:prstGeom>
        </p:spPr>
      </p:pic>
    </p:spTree>
    <p:extLst>
      <p:ext uri="{BB962C8B-B14F-4D97-AF65-F5344CB8AC3E}">
        <p14:creationId xmlns:p14="http://schemas.microsoft.com/office/powerpoint/2010/main" val="20376700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화살표 연결선 26"/>
          <p:cNvCxnSpPr>
            <a:endCxn id="23" idx="1"/>
          </p:cNvCxnSpPr>
          <p:nvPr/>
        </p:nvCxnSpPr>
        <p:spPr>
          <a:xfrm>
            <a:off x="6153466" y="1130991"/>
            <a:ext cx="464396" cy="67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(TV Manager – </a:t>
            </a:r>
            <a:r>
              <a:rPr lang="en-US" altLang="ko-KR" sz="2300" baseline="0" dirty="0" smtClean="0">
                <a:latin typeface="Arial" charset="0"/>
              </a:rPr>
              <a:t>Overview_2) </a:t>
            </a:r>
            <a:endParaRPr lang="ko-KR" altLang="en-US" sz="2300" baseline="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26643" y="5727794"/>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90890" y="4720154"/>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661" y="5809681"/>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2" name="Rectangle 30"/>
          <p:cNvSpPr>
            <a:spLocks noChangeAspect="1" noChangeArrowheads="1"/>
          </p:cNvSpPr>
          <p:nvPr/>
        </p:nvSpPr>
        <p:spPr bwMode="auto">
          <a:xfrm>
            <a:off x="1666732" y="4542336"/>
            <a:ext cx="4520681" cy="285750"/>
          </a:xfrm>
          <a:prstGeom prst="rect">
            <a:avLst/>
          </a:prstGeom>
          <a:noFill/>
          <a:ln w="9525">
            <a:noFill/>
            <a:miter lim="800000"/>
            <a:headEnd/>
            <a:tailEnd/>
          </a:ln>
        </p:spPr>
        <p:txBody>
          <a:bodyPr lIns="92075" tIns="46038" rIns="92075" bIns="46038" anchor="ctr"/>
          <a:lstStyle/>
          <a:p>
            <a:pPr marL="228600" indent="-228600" latinLnBrk="1"/>
            <a:endParaRPr kumimoji="1" lang="en-US" altLang="ko-KR" sz="1000" b="1" baseline="0" dirty="0">
              <a:ea typeface="Gulim" pitchFamily="34" charset="-127"/>
              <a:cs typeface="Arial" charset="0"/>
            </a:endParaRPr>
          </a:p>
        </p:txBody>
      </p:sp>
      <p:sp>
        <p:nvSpPr>
          <p:cNvPr id="16" name="TextBox 15"/>
          <p:cNvSpPr txBox="1"/>
          <p:nvPr/>
        </p:nvSpPr>
        <p:spPr>
          <a:xfrm>
            <a:off x="864169" y="4525946"/>
            <a:ext cx="5080663" cy="1546577"/>
          </a:xfrm>
          <a:prstGeom prst="rect">
            <a:avLst/>
          </a:prstGeom>
          <a:noFill/>
        </p:spPr>
        <p:txBody>
          <a:bodyPr wrap="square" rtlCol="0">
            <a:spAutoFit/>
          </a:bodyPr>
          <a:lstStyle/>
          <a:p>
            <a:pPr marL="228600" lvl="0" indent="-228600" latinLnBrk="1">
              <a:buAutoNum type="arabicPeriod"/>
            </a:pPr>
            <a:r>
              <a:rPr lang="en-US" altLang="ko-KR" sz="1050" b="1" baseline="0" dirty="0" smtClean="0"/>
              <a:t>Diagnostics: Sets status On (enabled) </a:t>
            </a:r>
            <a:r>
              <a:rPr lang="en-US" altLang="ko-KR" sz="1050" b="1" baseline="0" dirty="0"/>
              <a:t>or </a:t>
            </a:r>
            <a:r>
              <a:rPr lang="en-US" altLang="ko-KR" sz="1050" b="1" baseline="0" dirty="0" smtClean="0"/>
              <a:t>Off (disabled). </a:t>
            </a:r>
            <a:r>
              <a:rPr lang="en-US" altLang="ko-KR" sz="1050" b="1" baseline="0" dirty="0"/>
              <a:t>When it is set to </a:t>
            </a:r>
            <a:r>
              <a:rPr lang="en-US" altLang="ko-KR" sz="1050" b="1" baseline="0" dirty="0" smtClean="0"/>
              <a:t>Off, </a:t>
            </a:r>
            <a:r>
              <a:rPr lang="en-US" altLang="ko-KR" sz="1050" b="1" baseline="0" dirty="0"/>
              <a:t>user can't control TV via RMS. The changed setting is applied after reboot</a:t>
            </a:r>
            <a:r>
              <a:rPr lang="en-US" altLang="ko-KR" sz="1050" b="1" baseline="0" dirty="0" smtClean="0"/>
              <a:t>.</a:t>
            </a:r>
          </a:p>
          <a:p>
            <a:pPr marL="228600" lvl="0" indent="-228600" latinLnBrk="1">
              <a:buAutoNum type="arabicPeriod"/>
            </a:pPr>
            <a:r>
              <a:rPr lang="en-US" altLang="ko-KR" sz="1050" b="1" baseline="0" dirty="0" smtClean="0"/>
              <a:t>USB Device: Select </a:t>
            </a:r>
            <a:r>
              <a:rPr lang="en-US" altLang="ko-KR" sz="1050" b="1" baseline="0" dirty="0"/>
              <a:t>USB </a:t>
            </a:r>
            <a:r>
              <a:rPr lang="en-US" altLang="ko-KR" sz="1050" b="1" baseline="0" dirty="0" smtClean="0"/>
              <a:t>device </a:t>
            </a:r>
            <a:r>
              <a:rPr lang="en-US" altLang="ko-KR" sz="1050" b="1" baseline="0" dirty="0"/>
              <a:t>(default USB device is selected in order mounted</a:t>
            </a:r>
            <a:r>
              <a:rPr lang="en-US" altLang="ko-KR" sz="1050" b="1" baseline="0" dirty="0" smtClean="0"/>
              <a:t>).</a:t>
            </a:r>
          </a:p>
          <a:p>
            <a:pPr marL="228600" indent="-228600">
              <a:buFontTx/>
              <a:buAutoNum type="arabicPeriod"/>
            </a:pPr>
            <a:r>
              <a:rPr lang="en-US" altLang="ko-KR" sz="1050" b="1" baseline="0" dirty="0">
                <a:ea typeface="Dotum" pitchFamily="34" charset="-127"/>
                <a:cs typeface="Arial" charset="0"/>
              </a:rPr>
              <a:t>ⓧ Button</a:t>
            </a:r>
            <a:r>
              <a:rPr lang="en-US" altLang="ko-KR" sz="1050" b="1" baseline="0" dirty="0">
                <a:ea typeface="GulimChe" pitchFamily="49" charset="-127"/>
              </a:rPr>
              <a:t>: Exit TV Manager</a:t>
            </a:r>
            <a:r>
              <a:rPr lang="en-US" altLang="ko-KR" sz="1050" b="1" baseline="0" dirty="0" smtClean="0">
                <a:ea typeface="GulimChe" pitchFamily="49" charset="-127"/>
              </a:rPr>
              <a:t>.</a:t>
            </a:r>
          </a:p>
          <a:p>
            <a:pPr marL="228600" indent="-228600">
              <a:buFontTx/>
              <a:buAutoNum type="arabicPeriod"/>
            </a:pPr>
            <a:r>
              <a:rPr lang="en-US" altLang="ko-KR" sz="1050" b="1" baseline="0" dirty="0">
                <a:ea typeface="GulimChe" pitchFamily="49" charset="-127"/>
              </a:rPr>
              <a:t>Default focus: </a:t>
            </a:r>
            <a:r>
              <a:rPr lang="en-US" altLang="ko-KR" sz="1050" b="1" baseline="0" dirty="0" err="1" smtClean="0"/>
              <a:t>Ez</a:t>
            </a:r>
            <a:r>
              <a:rPr lang="en-US" altLang="ko-KR" sz="1050" b="1" baseline="0" dirty="0" smtClean="0"/>
              <a:t> Download</a:t>
            </a:r>
            <a:r>
              <a:rPr lang="en-US" altLang="ko-KR" sz="1050" b="1" baseline="0" dirty="0" smtClean="0">
                <a:ea typeface="GulimChe" pitchFamily="49" charset="-127"/>
              </a:rPr>
              <a:t>. </a:t>
            </a:r>
            <a:endParaRPr lang="en-US" altLang="ko-KR" sz="1050" b="1" baseline="0" dirty="0">
              <a:ea typeface="GulimChe" pitchFamily="49" charset="-127"/>
            </a:endParaRPr>
          </a:p>
          <a:p>
            <a:pPr marL="228600" indent="-228600">
              <a:buFontTx/>
              <a:buAutoNum type="arabicPeriod"/>
            </a:pPr>
            <a:endParaRPr lang="en-US" altLang="ko-KR" sz="1050" b="1" baseline="0" dirty="0" smtClean="0">
              <a:ea typeface="GulimChe" pitchFamily="49" charset="-127"/>
            </a:endParaRPr>
          </a:p>
          <a:p>
            <a:pPr marL="228600" indent="-228600">
              <a:buFontTx/>
              <a:buAutoNum type="arabicPeriod"/>
            </a:pPr>
            <a:endParaRPr lang="ko-KR" altLang="en-US" sz="1050" b="1" baseline="0" dirty="0"/>
          </a:p>
        </p:txBody>
      </p:sp>
      <p:sp>
        <p:nvSpPr>
          <p:cNvPr id="17" name="TextBox 16"/>
          <p:cNvSpPr txBox="1"/>
          <p:nvPr/>
        </p:nvSpPr>
        <p:spPr>
          <a:xfrm>
            <a:off x="929714" y="5780909"/>
            <a:ext cx="5452353" cy="577081"/>
          </a:xfrm>
          <a:prstGeom prst="rect">
            <a:avLst/>
          </a:prstGeom>
          <a:noFill/>
        </p:spPr>
        <p:txBody>
          <a:bodyPr wrap="square" rtlCol="0">
            <a:spAutoFit/>
          </a:bodyPr>
          <a:lstStyle/>
          <a:p>
            <a:pPr marL="228600" indent="-228600">
              <a:buAutoNum type="arabicPeriod"/>
            </a:pPr>
            <a:r>
              <a:rPr lang="en-US" altLang="ko-KR" sz="1050" b="1" baseline="0" dirty="0" smtClean="0"/>
              <a:t>Right Key: Move Image Download. </a:t>
            </a:r>
          </a:p>
          <a:p>
            <a:pPr marL="228600" indent="-228600">
              <a:buFontTx/>
              <a:buAutoNum type="arabicPeriod"/>
            </a:pPr>
            <a:r>
              <a:rPr lang="en-US" altLang="ko-KR" sz="1050" b="1" baseline="0" dirty="0" smtClean="0"/>
              <a:t>Up </a:t>
            </a:r>
            <a:r>
              <a:rPr lang="en-US" altLang="ko-KR" sz="1050" b="1" baseline="0" dirty="0"/>
              <a:t>Key: Move to Diagnostics.</a:t>
            </a:r>
          </a:p>
          <a:p>
            <a:pPr marL="228600" indent="-228600">
              <a:buFontTx/>
              <a:buAutoNum type="arabicPeriod"/>
            </a:pPr>
            <a:r>
              <a:rPr lang="en-US" altLang="ko-KR" sz="1050" b="1" baseline="0" dirty="0" smtClean="0"/>
              <a:t>Diagnostics </a:t>
            </a:r>
            <a:r>
              <a:rPr lang="en-US" altLang="ko-KR" sz="1050" b="1" baseline="0" dirty="0"/>
              <a:t>toggle: Press OK (Enter) on remote to </a:t>
            </a:r>
            <a:r>
              <a:rPr lang="en-US" altLang="ko-KR" sz="1050" b="1" baseline="0" dirty="0" smtClean="0"/>
              <a:t>toggle.	</a:t>
            </a:r>
            <a:endParaRPr lang="en-US" altLang="ko-KR" sz="1050" b="1" baseline="0" dirty="0"/>
          </a:p>
        </p:txBody>
      </p:sp>
      <p:sp>
        <p:nvSpPr>
          <p:cNvPr id="20" name="TextBox 47"/>
          <p:cNvSpPr txBox="1">
            <a:spLocks noChangeArrowheads="1"/>
          </p:cNvSpPr>
          <p:nvPr/>
        </p:nvSpPr>
        <p:spPr bwMode="auto">
          <a:xfrm>
            <a:off x="6389056" y="3079432"/>
            <a:ext cx="2647932" cy="600164"/>
          </a:xfrm>
          <a:prstGeom prst="rect">
            <a:avLst/>
          </a:prstGeom>
          <a:noFill/>
          <a:ln w="38100">
            <a:solidFill>
              <a:srgbClr val="FF0000"/>
            </a:solidFill>
            <a:miter lim="800000"/>
            <a:headEnd/>
            <a:tailEnd/>
          </a:ln>
        </p:spPr>
        <p:txBody>
          <a:bodyPr wrap="square">
            <a:spAutoFit/>
          </a:bodyPr>
          <a:lstStyle/>
          <a:p>
            <a:pPr marL="91440" latinLnBrk="1"/>
            <a:r>
              <a:rPr kumimoji="1" lang="en-US" altLang="ko-KR" sz="1100" b="1" baseline="0" dirty="0" smtClean="0">
                <a:ea typeface="Gulim" pitchFamily="34" charset="-127"/>
                <a:cs typeface="Arial" charset="0"/>
              </a:rPr>
              <a:t>If </a:t>
            </a:r>
            <a:r>
              <a:rPr kumimoji="1" lang="en-US" altLang="ko-KR" sz="1100" b="1" baseline="0" dirty="0">
                <a:ea typeface="Gulim" pitchFamily="34" charset="-127"/>
                <a:cs typeface="Arial" charset="0"/>
              </a:rPr>
              <a:t>there is more than one USB </a:t>
            </a:r>
            <a:r>
              <a:rPr kumimoji="1" lang="en-US" altLang="ko-KR" sz="1100" b="1" baseline="0" dirty="0" smtClean="0">
                <a:ea typeface="Gulim" pitchFamily="34" charset="-127"/>
                <a:cs typeface="Arial" charset="0"/>
              </a:rPr>
              <a:t>memory device</a:t>
            </a:r>
            <a:r>
              <a:rPr kumimoji="1" lang="en-US" altLang="ko-KR" sz="1100" b="1" baseline="0" dirty="0">
                <a:ea typeface="Gulim" pitchFamily="34" charset="-127"/>
                <a:cs typeface="Arial" charset="0"/>
              </a:rPr>
              <a:t>, </a:t>
            </a:r>
            <a:r>
              <a:rPr kumimoji="1" lang="en-US" altLang="ko-KR" sz="1100" b="1" baseline="0" dirty="0" smtClean="0">
                <a:ea typeface="Gulim" pitchFamily="34" charset="-127"/>
                <a:cs typeface="Arial" charset="0"/>
              </a:rPr>
              <a:t>it </a:t>
            </a:r>
            <a:r>
              <a:rPr kumimoji="1" lang="en-US" altLang="ko-KR" sz="1100" b="1" baseline="0" dirty="0">
                <a:ea typeface="Gulim" pitchFamily="34" charset="-127"/>
                <a:cs typeface="Arial" charset="0"/>
              </a:rPr>
              <a:t>is </a:t>
            </a:r>
            <a:r>
              <a:rPr kumimoji="1" lang="en-US" altLang="ko-KR" sz="1100" b="1" baseline="0" dirty="0" smtClean="0">
                <a:ea typeface="Gulim" pitchFamily="34" charset="-127"/>
                <a:cs typeface="Arial" charset="0"/>
              </a:rPr>
              <a:t>possible </a:t>
            </a:r>
            <a:r>
              <a:rPr kumimoji="1" lang="en-US" altLang="ko-KR" sz="1100" b="1" baseline="0" dirty="0">
                <a:ea typeface="Gulim" pitchFamily="34" charset="-127"/>
                <a:cs typeface="Arial" charset="0"/>
              </a:rPr>
              <a:t>to select the </a:t>
            </a:r>
            <a:r>
              <a:rPr kumimoji="1" lang="en-US" altLang="ko-KR" sz="1100" b="1" baseline="0" dirty="0" smtClean="0">
                <a:ea typeface="Gulim" pitchFamily="34" charset="-127"/>
                <a:cs typeface="Arial" charset="0"/>
              </a:rPr>
              <a:t>USB device.</a:t>
            </a:r>
            <a:endParaRPr kumimoji="1" lang="en-US" altLang="ko-KR" sz="1100" b="1" baseline="0" dirty="0">
              <a:ea typeface="Dotum" pitchFamily="34" charset="-127"/>
              <a:cs typeface="Arial" charset="0"/>
            </a:endParaRPr>
          </a:p>
        </p:txBody>
      </p:sp>
      <p:sp>
        <p:nvSpPr>
          <p:cNvPr id="23" name="TextBox 47"/>
          <p:cNvSpPr txBox="1">
            <a:spLocks noChangeArrowheads="1"/>
          </p:cNvSpPr>
          <p:nvPr/>
        </p:nvSpPr>
        <p:spPr bwMode="auto">
          <a:xfrm>
            <a:off x="6617862" y="922311"/>
            <a:ext cx="2178050" cy="430887"/>
          </a:xfrm>
          <a:prstGeom prst="rect">
            <a:avLst/>
          </a:prstGeom>
          <a:noFill/>
          <a:ln w="38100">
            <a:solidFill>
              <a:srgbClr val="FF0000"/>
            </a:solidFill>
            <a:miter lim="800000"/>
            <a:headEnd/>
            <a:tailEnd/>
          </a:ln>
        </p:spPr>
        <p:txBody>
          <a:bodyPr>
            <a:spAutoFit/>
          </a:bodyPr>
          <a:lstStyle/>
          <a:p>
            <a:pPr defTabSz="762000" latinLnBrk="1"/>
            <a:r>
              <a:rPr kumimoji="1" lang="en-US" altLang="ko-KR" sz="1100" b="1" baseline="0" dirty="0" smtClean="0">
                <a:ea typeface="GulimChe" pitchFamily="49" charset="-127"/>
              </a:rPr>
              <a:t>If </a:t>
            </a:r>
            <a:r>
              <a:rPr kumimoji="1" lang="en-US" altLang="ko-KR" sz="1100" b="1" baseline="0" dirty="0">
                <a:ea typeface="GulimChe" pitchFamily="49" charset="-127"/>
              </a:rPr>
              <a:t>there is no action during 40 sec, the app will be closed.</a:t>
            </a:r>
          </a:p>
        </p:txBody>
      </p:sp>
      <p:sp>
        <p:nvSpPr>
          <p:cNvPr id="28" name="TextBox 47"/>
          <p:cNvSpPr txBox="1">
            <a:spLocks noChangeArrowheads="1"/>
          </p:cNvSpPr>
          <p:nvPr/>
        </p:nvSpPr>
        <p:spPr bwMode="auto">
          <a:xfrm>
            <a:off x="6331902" y="5658633"/>
            <a:ext cx="2776602" cy="938719"/>
          </a:xfrm>
          <a:prstGeom prst="rect">
            <a:avLst/>
          </a:prstGeom>
          <a:noFill/>
          <a:ln w="38100">
            <a:solidFill>
              <a:srgbClr val="FF0000"/>
            </a:solidFill>
            <a:miter lim="800000"/>
            <a:headEnd/>
            <a:tailEnd/>
          </a:ln>
        </p:spPr>
        <p:txBody>
          <a:bodyPr wrap="square">
            <a:spAutoFit/>
          </a:bodyPr>
          <a:lstStyle/>
          <a:p>
            <a:pPr marL="91440" latinLnBrk="1"/>
            <a:r>
              <a:rPr kumimoji="1" lang="en-US" altLang="ko-KR" sz="1100" b="1" baseline="0" dirty="0" smtClean="0">
                <a:ea typeface="Gulim" pitchFamily="34" charset="-127"/>
                <a:cs typeface="Arial" charset="0"/>
              </a:rPr>
              <a:t>An “Insert USB Device” </a:t>
            </a:r>
            <a:r>
              <a:rPr kumimoji="1" lang="en-US" altLang="ko-KR" sz="1100" b="1" baseline="0" dirty="0">
                <a:ea typeface="Gulim" pitchFamily="34" charset="-127"/>
                <a:cs typeface="Arial" charset="0"/>
              </a:rPr>
              <a:t>pop-up is </a:t>
            </a:r>
            <a:r>
              <a:rPr kumimoji="1" lang="en-US" altLang="ko-KR" sz="1100" b="1" baseline="0" dirty="0" smtClean="0">
                <a:ea typeface="Gulim" pitchFamily="34" charset="-127"/>
                <a:cs typeface="Arial" charset="0"/>
              </a:rPr>
              <a:t>displayed if </a:t>
            </a:r>
            <a:r>
              <a:rPr kumimoji="1" lang="en-US" altLang="ko-KR" sz="1100" b="1" baseline="0" dirty="0">
                <a:ea typeface="Gulim" pitchFamily="34" charset="-127"/>
                <a:cs typeface="Arial" charset="0"/>
              </a:rPr>
              <a:t>you attempt </a:t>
            </a:r>
            <a:r>
              <a:rPr kumimoji="1" lang="en-US" altLang="ko-KR" sz="1100" b="1" baseline="0" dirty="0" smtClean="0">
                <a:ea typeface="Gulim" pitchFamily="34" charset="-127"/>
                <a:cs typeface="Arial" charset="0"/>
              </a:rPr>
              <a:t>to select a TV Manager download/update option </a:t>
            </a:r>
            <a:r>
              <a:rPr kumimoji="1" lang="en-US" altLang="ko-KR" sz="1100" b="1" baseline="0" dirty="0">
                <a:ea typeface="Gulim" pitchFamily="34" charset="-127"/>
                <a:cs typeface="Arial" charset="0"/>
              </a:rPr>
              <a:t>without a USB </a:t>
            </a:r>
            <a:r>
              <a:rPr kumimoji="1" lang="en-US" altLang="ko-KR" sz="1100" b="1" baseline="0" dirty="0" smtClean="0">
                <a:ea typeface="Gulim" pitchFamily="34" charset="-127"/>
                <a:cs typeface="Arial" charset="0"/>
              </a:rPr>
              <a:t>connection or </a:t>
            </a:r>
            <a:r>
              <a:rPr kumimoji="1" lang="en-US" altLang="ko-KR" sz="1100" b="1" baseline="0" dirty="0">
                <a:ea typeface="Gulim" pitchFamily="34" charset="-127"/>
                <a:cs typeface="Arial" charset="0"/>
              </a:rPr>
              <a:t>if there are no files on the USB </a:t>
            </a:r>
            <a:r>
              <a:rPr kumimoji="1" lang="en-US" altLang="ko-KR" sz="1100" b="1" baseline="0" dirty="0" smtClean="0">
                <a:ea typeface="Gulim" pitchFamily="34" charset="-127"/>
                <a:cs typeface="Arial" charset="0"/>
              </a:rPr>
              <a:t>device.</a:t>
            </a:r>
            <a:endParaRPr kumimoji="1" lang="en-US" altLang="ko-KR" sz="1100" b="1" baseline="0" dirty="0">
              <a:ea typeface="Dotum" pitchFamily="34" charset="-127"/>
              <a:cs typeface="Arial" charset="0"/>
            </a:endParaRPr>
          </a:p>
        </p:txBody>
      </p:sp>
      <p:sp>
        <p:nvSpPr>
          <p:cNvPr id="33" name="TextBox 32"/>
          <p:cNvSpPr txBox="1"/>
          <p:nvPr/>
        </p:nvSpPr>
        <p:spPr>
          <a:xfrm>
            <a:off x="7236296" y="1660634"/>
            <a:ext cx="144016" cy="174407"/>
          </a:xfrm>
          <a:prstGeom prst="rect">
            <a:avLst/>
          </a:prstGeom>
          <a:noFill/>
          <a:ln>
            <a:noFill/>
          </a:ln>
        </p:spPr>
        <p:txBody>
          <a:bodyPr wrap="square" rtlCol="0">
            <a:spAutoFit/>
          </a:bodyPr>
          <a:lstStyle/>
          <a:p>
            <a:r>
              <a:rPr lang="en-US" sz="800" b="1" dirty="0" smtClean="0">
                <a:solidFill>
                  <a:schemeClr val="bg1">
                    <a:lumMod val="50000"/>
                  </a:schemeClr>
                </a:solidFill>
              </a:rPr>
              <a:t>.</a:t>
            </a:r>
            <a:endParaRPr lang="en-US" sz="800" b="1" dirty="0">
              <a:solidFill>
                <a:schemeClr val="bg1">
                  <a:lumMod val="50000"/>
                </a:schemeClr>
              </a:solidFill>
            </a:endParaRPr>
          </a:p>
        </p:txBody>
      </p:sp>
      <p:sp>
        <p:nvSpPr>
          <p:cNvPr id="34" name="TextBox 33"/>
          <p:cNvSpPr txBox="1"/>
          <p:nvPr/>
        </p:nvSpPr>
        <p:spPr>
          <a:xfrm>
            <a:off x="6830493" y="4032930"/>
            <a:ext cx="155514" cy="174407"/>
          </a:xfrm>
          <a:prstGeom prst="rect">
            <a:avLst/>
          </a:prstGeom>
          <a:noFill/>
          <a:ln>
            <a:noFill/>
          </a:ln>
        </p:spPr>
        <p:txBody>
          <a:bodyPr wrap="square" rtlCol="0">
            <a:spAutoFit/>
          </a:bodyPr>
          <a:lstStyle/>
          <a:p>
            <a:r>
              <a:rPr lang="en-US" sz="800" b="1" dirty="0" smtClean="0">
                <a:solidFill>
                  <a:schemeClr val="bg1">
                    <a:lumMod val="50000"/>
                  </a:schemeClr>
                </a:solidFill>
              </a:rPr>
              <a:t>.</a:t>
            </a:r>
            <a:endParaRPr lang="en-US" sz="800" b="1" dirty="0">
              <a:solidFill>
                <a:schemeClr val="bg1">
                  <a:lumMod val="50000"/>
                </a:schemeClr>
              </a:solidFill>
            </a:endParaRPr>
          </a:p>
        </p:txBody>
      </p:sp>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6277" y="1430398"/>
            <a:ext cx="2708726" cy="1523659"/>
          </a:xfrm>
          <a:prstGeom prst="rect">
            <a:avLst/>
          </a:prstGeom>
        </p:spPr>
      </p:pic>
      <p:pic>
        <p:nvPicPr>
          <p:cNvPr id="5" name="그림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3507" y="3867890"/>
            <a:ext cx="2758010" cy="1551381"/>
          </a:xfrm>
          <a:prstGeom prst="rect">
            <a:avLst/>
          </a:prstGeom>
        </p:spPr>
      </p:pic>
      <p:pic>
        <p:nvPicPr>
          <p:cNvPr id="29" name="그림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857250"/>
            <a:ext cx="6337476" cy="3564830"/>
          </a:xfrm>
          <a:prstGeom prst="rect">
            <a:avLst/>
          </a:prstGeom>
        </p:spPr>
      </p:pic>
    </p:spTree>
    <p:extLst>
      <p:ext uri="{BB962C8B-B14F-4D97-AF65-F5344CB8AC3E}">
        <p14:creationId xmlns:p14="http://schemas.microsoft.com/office/powerpoint/2010/main" val="11145470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(TV Manager Password Protection) </a:t>
            </a:r>
            <a:endParaRPr lang="ko-KR" altLang="en-US" sz="2300" baseline="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45337" y="5455881"/>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99124" y="4586237"/>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421" y="5611016"/>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2" name="Rectangle 30"/>
          <p:cNvSpPr>
            <a:spLocks noChangeAspect="1" noChangeArrowheads="1"/>
          </p:cNvSpPr>
          <p:nvPr/>
        </p:nvSpPr>
        <p:spPr bwMode="auto">
          <a:xfrm>
            <a:off x="1666732" y="4542336"/>
            <a:ext cx="4520681" cy="285750"/>
          </a:xfrm>
          <a:prstGeom prst="rect">
            <a:avLst/>
          </a:prstGeom>
          <a:noFill/>
          <a:ln w="9525">
            <a:noFill/>
            <a:miter lim="800000"/>
            <a:headEnd/>
            <a:tailEnd/>
          </a:ln>
        </p:spPr>
        <p:txBody>
          <a:bodyPr lIns="92075" tIns="46038" rIns="92075" bIns="46038" anchor="ctr"/>
          <a:lstStyle/>
          <a:p>
            <a:pPr marL="228600" indent="-228600" latinLnBrk="1"/>
            <a:endParaRPr kumimoji="1" lang="en-US" altLang="ko-KR" sz="1000" b="1" baseline="0" dirty="0">
              <a:ea typeface="Gulim" pitchFamily="34" charset="-127"/>
              <a:cs typeface="Arial" charset="0"/>
            </a:endParaRPr>
          </a:p>
        </p:txBody>
      </p:sp>
      <p:sp>
        <p:nvSpPr>
          <p:cNvPr id="16" name="TextBox 15"/>
          <p:cNvSpPr txBox="1"/>
          <p:nvPr/>
        </p:nvSpPr>
        <p:spPr>
          <a:xfrm>
            <a:off x="864169" y="4525946"/>
            <a:ext cx="5080663" cy="1061829"/>
          </a:xfrm>
          <a:prstGeom prst="rect">
            <a:avLst/>
          </a:prstGeom>
          <a:noFill/>
        </p:spPr>
        <p:txBody>
          <a:bodyPr wrap="square" rtlCol="0">
            <a:spAutoFit/>
          </a:bodyPr>
          <a:lstStyle/>
          <a:p>
            <a:pPr marL="228600" lvl="0" indent="-228600" latinLnBrk="1">
              <a:buAutoNum type="arabicPeriod"/>
            </a:pPr>
            <a:r>
              <a:rPr lang="en-US" altLang="ko-KR" sz="1050" b="1" baseline="0" dirty="0"/>
              <a:t>Numeric </a:t>
            </a:r>
            <a:r>
              <a:rPr lang="en-US" altLang="ko-KR" sz="1050" b="1" baseline="0" dirty="0" smtClean="0"/>
              <a:t>keys: </a:t>
            </a:r>
            <a:r>
              <a:rPr lang="en-US" altLang="ko-KR" sz="1050" b="1" baseline="0" dirty="0"/>
              <a:t>Enter password </a:t>
            </a:r>
            <a:r>
              <a:rPr lang="en-US" altLang="ko-KR" sz="1050" b="1" baseline="0" dirty="0" smtClean="0"/>
              <a:t>number. </a:t>
            </a:r>
          </a:p>
          <a:p>
            <a:pPr marL="228600" lvl="0" indent="-228600" latinLnBrk="1">
              <a:buAutoNum type="arabicPeriod"/>
            </a:pPr>
            <a:r>
              <a:rPr lang="en-US" altLang="ko-KR" sz="1050" b="1" baseline="0" dirty="0" smtClean="0"/>
              <a:t>         </a:t>
            </a:r>
            <a:r>
              <a:rPr lang="en-US" altLang="ko-KR" sz="1050" b="1" baseline="0" dirty="0"/>
              <a:t>: Delete </a:t>
            </a:r>
            <a:r>
              <a:rPr lang="en-US" altLang="ko-KR" sz="1050" b="1" baseline="0" dirty="0" smtClean="0"/>
              <a:t>password number</a:t>
            </a:r>
          </a:p>
          <a:p>
            <a:pPr marL="228600" lvl="0" indent="-228600" latinLnBrk="1">
              <a:buAutoNum type="arabicPeriod"/>
            </a:pPr>
            <a:r>
              <a:rPr lang="en-US" altLang="ko-KR" sz="1050" b="1" baseline="0" dirty="0" smtClean="0">
                <a:ea typeface="Dotum" pitchFamily="34" charset="-127"/>
                <a:cs typeface="Arial" charset="0"/>
              </a:rPr>
              <a:t>     Button</a:t>
            </a:r>
            <a:r>
              <a:rPr lang="en-US" altLang="ko-KR" sz="1050" b="1" baseline="0" dirty="0">
                <a:ea typeface="GulimChe" pitchFamily="49" charset="-127"/>
              </a:rPr>
              <a:t>: Exit TV Manager</a:t>
            </a:r>
            <a:r>
              <a:rPr lang="en-US" altLang="ko-KR" sz="1050" b="1" baseline="0" dirty="0" smtClean="0">
                <a:ea typeface="GulimChe" pitchFamily="49" charset="-127"/>
              </a:rPr>
              <a:t>. </a:t>
            </a:r>
          </a:p>
          <a:p>
            <a:pPr marL="228600" indent="-228600">
              <a:buFontTx/>
              <a:buAutoNum type="arabicPeriod"/>
            </a:pPr>
            <a:r>
              <a:rPr lang="en-US" altLang="ko-KR" sz="1050" b="1" baseline="0" dirty="0" smtClean="0">
                <a:ea typeface="GulimChe" pitchFamily="49" charset="-127"/>
              </a:rPr>
              <a:t>OK: </a:t>
            </a:r>
            <a:r>
              <a:rPr lang="en-US" altLang="ko-KR" sz="1050" b="1" baseline="0" dirty="0"/>
              <a:t>Enter </a:t>
            </a:r>
            <a:r>
              <a:rPr lang="en-US" altLang="ko-KR" sz="1050" b="1" baseline="0" dirty="0" smtClean="0"/>
              <a:t>password</a:t>
            </a:r>
            <a:r>
              <a:rPr lang="en-US" altLang="ko-KR" sz="1050" b="1" baseline="0" dirty="0" smtClean="0">
                <a:ea typeface="GulimChe" pitchFamily="49" charset="-127"/>
              </a:rPr>
              <a:t>. </a:t>
            </a:r>
            <a:endParaRPr lang="en-US" altLang="ko-KR" sz="1050" b="1" baseline="0" dirty="0">
              <a:ea typeface="GulimChe" pitchFamily="49" charset="-127"/>
            </a:endParaRPr>
          </a:p>
          <a:p>
            <a:pPr marL="228600" indent="-228600">
              <a:buFontTx/>
              <a:buAutoNum type="arabicPeriod"/>
            </a:pPr>
            <a:endParaRPr lang="en-US" altLang="ko-KR" sz="1050" b="1" baseline="0" dirty="0" smtClean="0">
              <a:ea typeface="GulimChe" pitchFamily="49" charset="-127"/>
            </a:endParaRPr>
          </a:p>
          <a:p>
            <a:pPr marL="228600" indent="-228600">
              <a:buFontTx/>
              <a:buAutoNum type="arabicPeriod"/>
            </a:pPr>
            <a:endParaRPr lang="ko-KR" altLang="en-US" sz="1050" b="1" baseline="0" dirty="0"/>
          </a:p>
        </p:txBody>
      </p:sp>
      <p:sp>
        <p:nvSpPr>
          <p:cNvPr id="17" name="TextBox 16"/>
          <p:cNvSpPr txBox="1"/>
          <p:nvPr/>
        </p:nvSpPr>
        <p:spPr>
          <a:xfrm>
            <a:off x="800635" y="5513020"/>
            <a:ext cx="5452353" cy="1384995"/>
          </a:xfrm>
          <a:prstGeom prst="rect">
            <a:avLst/>
          </a:prstGeom>
          <a:noFill/>
        </p:spPr>
        <p:txBody>
          <a:bodyPr wrap="square" rtlCol="0">
            <a:spAutoFit/>
          </a:bodyPr>
          <a:lstStyle/>
          <a:p>
            <a:pPr marL="228600" indent="-228600">
              <a:buAutoNum type="arabicPeriod"/>
            </a:pPr>
            <a:r>
              <a:rPr lang="en-US" altLang="ko-KR" sz="1050" b="1" baseline="0" dirty="0"/>
              <a:t>If the password is wrong </a:t>
            </a:r>
            <a:r>
              <a:rPr lang="en-US" altLang="ko-KR" sz="1050" b="1" baseline="0" dirty="0" smtClean="0"/>
              <a:t>five times, the </a:t>
            </a:r>
            <a:r>
              <a:rPr lang="en-US" altLang="ko-KR" sz="1050" b="1" baseline="0" dirty="0"/>
              <a:t>TV Manager will be forced </a:t>
            </a:r>
            <a:r>
              <a:rPr lang="en-US" altLang="ko-KR" sz="1050" b="1" baseline="0" dirty="0" smtClean="0"/>
              <a:t>to exit.</a:t>
            </a:r>
          </a:p>
          <a:p>
            <a:pPr marL="228600" indent="-228600">
              <a:buAutoNum type="arabicPeriod"/>
            </a:pPr>
            <a:r>
              <a:rPr lang="en-US" altLang="ko-KR" sz="1050" b="1" baseline="0" dirty="0"/>
              <a:t>The password can be set in </a:t>
            </a:r>
            <a:r>
              <a:rPr lang="en-US" altLang="ko-KR" sz="1050" b="1" baseline="0" dirty="0" smtClean="0"/>
              <a:t>the IP Environment Menu</a:t>
            </a:r>
            <a:r>
              <a:rPr lang="en-US" altLang="ko-KR" sz="1050" b="1" baseline="0" dirty="0" smtClean="0">
                <a:solidFill>
                  <a:srgbClr val="00B050"/>
                </a:solidFill>
              </a:rPr>
              <a:t>: </a:t>
            </a:r>
            <a:r>
              <a:rPr lang="en-US" altLang="ko-KR" sz="1050" b="1" baseline="0" dirty="0" smtClean="0"/>
              <a:t>General &gt; Security &gt; </a:t>
            </a:r>
            <a:r>
              <a:rPr lang="en-US" altLang="ko-KR" sz="1050" b="1" baseline="0" dirty="0"/>
              <a:t>TV Manager Password Protection</a:t>
            </a:r>
            <a:r>
              <a:rPr lang="en-US" altLang="ko-KR" sz="1050" b="1" baseline="0" dirty="0" smtClean="0"/>
              <a:t>.</a:t>
            </a:r>
          </a:p>
          <a:p>
            <a:pPr marL="228600" indent="-228600">
              <a:buAutoNum type="arabicPeriod"/>
            </a:pPr>
            <a:r>
              <a:rPr lang="en-US" altLang="ko-KR" sz="1050" b="1" baseline="0" dirty="0"/>
              <a:t>The number of password attempts has been changed from three to five. Also, if you get it wrong 5 times, you cannot enter the password for 5 minutes when entering the TV Manager.</a:t>
            </a:r>
          </a:p>
          <a:p>
            <a:pPr marL="228600" indent="-228600">
              <a:buAutoNum type="arabicPeriod"/>
            </a:pPr>
            <a:r>
              <a:rPr lang="en-US" altLang="ko-KR" sz="1050" b="1" baseline="0" dirty="0"/>
              <a:t>This does not apply to the (p4) scene where only EPK is updated alone.	</a:t>
            </a:r>
          </a:p>
        </p:txBody>
      </p:sp>
      <p:sp>
        <p:nvSpPr>
          <p:cNvPr id="33" name="TextBox 32"/>
          <p:cNvSpPr txBox="1"/>
          <p:nvPr/>
        </p:nvSpPr>
        <p:spPr>
          <a:xfrm>
            <a:off x="7236296" y="1660634"/>
            <a:ext cx="144016" cy="174407"/>
          </a:xfrm>
          <a:prstGeom prst="rect">
            <a:avLst/>
          </a:prstGeom>
          <a:noFill/>
          <a:ln>
            <a:noFill/>
          </a:ln>
        </p:spPr>
        <p:txBody>
          <a:bodyPr wrap="square" rtlCol="0">
            <a:spAutoFit/>
          </a:bodyPr>
          <a:lstStyle/>
          <a:p>
            <a:r>
              <a:rPr lang="en-US" sz="800" b="1" dirty="0" smtClean="0">
                <a:solidFill>
                  <a:schemeClr val="bg1">
                    <a:lumMod val="50000"/>
                  </a:schemeClr>
                </a:solidFill>
              </a:rPr>
              <a:t>.</a:t>
            </a:r>
            <a:endParaRPr lang="en-US" sz="800" b="1" dirty="0">
              <a:solidFill>
                <a:schemeClr val="bg1">
                  <a:lumMod val="50000"/>
                </a:schemeClr>
              </a:solidFill>
            </a:endParaRPr>
          </a:p>
        </p:txBody>
      </p:sp>
      <p:sp>
        <p:nvSpPr>
          <p:cNvPr id="34" name="TextBox 33"/>
          <p:cNvSpPr txBox="1"/>
          <p:nvPr/>
        </p:nvSpPr>
        <p:spPr>
          <a:xfrm>
            <a:off x="6830493" y="4032930"/>
            <a:ext cx="155514" cy="174407"/>
          </a:xfrm>
          <a:prstGeom prst="rect">
            <a:avLst/>
          </a:prstGeom>
          <a:noFill/>
          <a:ln>
            <a:noFill/>
          </a:ln>
        </p:spPr>
        <p:txBody>
          <a:bodyPr wrap="square" rtlCol="0">
            <a:spAutoFit/>
          </a:bodyPr>
          <a:lstStyle/>
          <a:p>
            <a:r>
              <a:rPr lang="en-US" sz="800" b="1" dirty="0" smtClean="0">
                <a:solidFill>
                  <a:schemeClr val="bg1">
                    <a:lumMod val="50000"/>
                  </a:schemeClr>
                </a:solidFill>
              </a:rPr>
              <a:t>.</a:t>
            </a:r>
            <a:endParaRPr lang="en-US" sz="800" b="1" dirty="0">
              <a:solidFill>
                <a:schemeClr val="bg1">
                  <a:lumMod val="50000"/>
                </a:schemeClr>
              </a:solidFill>
            </a:endParaRPr>
          </a:p>
        </p:txBody>
      </p:sp>
      <p:pic>
        <p:nvPicPr>
          <p:cNvPr id="8" name="그림 7"/>
          <p:cNvPicPr>
            <a:picLocks noChangeAspect="1"/>
          </p:cNvPicPr>
          <p:nvPr/>
        </p:nvPicPr>
        <p:blipFill rotWithShape="1">
          <a:blip r:embed="rId3">
            <a:extLst>
              <a:ext uri="{28A0092B-C50C-407E-A947-70E740481C1C}">
                <a14:useLocalDpi xmlns:a14="http://schemas.microsoft.com/office/drawing/2010/main" val="0"/>
              </a:ext>
            </a:extLst>
          </a:blip>
          <a:srcRect r="4874" b="56905"/>
          <a:stretch/>
        </p:blipFill>
        <p:spPr>
          <a:xfrm>
            <a:off x="1154446" y="4685211"/>
            <a:ext cx="346929" cy="235753"/>
          </a:xfrm>
          <a:prstGeom prst="rect">
            <a:avLst/>
          </a:prstGeom>
        </p:spPr>
      </p:pic>
      <p:sp>
        <p:nvSpPr>
          <p:cNvPr id="23" name="TextBox 47"/>
          <p:cNvSpPr txBox="1">
            <a:spLocks noChangeArrowheads="1"/>
          </p:cNvSpPr>
          <p:nvPr/>
        </p:nvSpPr>
        <p:spPr bwMode="auto">
          <a:xfrm>
            <a:off x="6400478" y="2329573"/>
            <a:ext cx="2647947" cy="584775"/>
          </a:xfrm>
          <a:prstGeom prst="rect">
            <a:avLst/>
          </a:prstGeom>
          <a:noFill/>
          <a:ln w="38100">
            <a:solidFill>
              <a:srgbClr val="FF0000"/>
            </a:solidFill>
            <a:miter lim="800000"/>
            <a:headEnd/>
            <a:tailEnd/>
          </a:ln>
        </p:spPr>
        <p:txBody>
          <a:bodyPr wrap="square">
            <a:spAutoFit/>
          </a:bodyPr>
          <a:lstStyle/>
          <a:p>
            <a:pPr defTabSz="762000" latinLnBrk="1"/>
            <a:r>
              <a:rPr kumimoji="1" lang="en-US" altLang="ko-KR" sz="800" b="1" baseline="0" dirty="0">
                <a:ea typeface="GulimChe" pitchFamily="49" charset="-127"/>
              </a:rPr>
              <a:t>If the password is incorrect, the message changes</a:t>
            </a:r>
            <a:r>
              <a:rPr kumimoji="1" lang="en-US" altLang="ko-KR" sz="800" b="1" baseline="0" dirty="0" smtClean="0">
                <a:ea typeface="GulimChe" pitchFamily="49" charset="-127"/>
              </a:rPr>
              <a:t>.</a:t>
            </a:r>
          </a:p>
          <a:p>
            <a:pPr defTabSz="762000" latinLnBrk="1"/>
            <a:r>
              <a:rPr kumimoji="1" lang="en-US" altLang="ko-KR" sz="800" b="1" baseline="0" dirty="0">
                <a:ea typeface="GulimChe" pitchFamily="49" charset="-127"/>
              </a:rPr>
              <a:t>title: ‘Check Password',</a:t>
            </a:r>
          </a:p>
          <a:p>
            <a:pPr defTabSz="762000" latinLnBrk="1"/>
            <a:r>
              <a:rPr kumimoji="1" lang="en-US" altLang="ko-KR" sz="800" b="1" baseline="0" dirty="0" smtClean="0">
                <a:ea typeface="GulimChe" pitchFamily="49" charset="-127"/>
              </a:rPr>
              <a:t>message</a:t>
            </a:r>
            <a:r>
              <a:rPr kumimoji="1" lang="en-US" altLang="ko-KR" sz="800" b="1" baseline="0" dirty="0">
                <a:ea typeface="GulimChe" pitchFamily="49" charset="-127"/>
              </a:rPr>
              <a:t>: 'Incorrect </a:t>
            </a:r>
            <a:r>
              <a:rPr kumimoji="1" lang="en-US" altLang="ko-KR" sz="800" b="1" baseline="0" dirty="0" smtClean="0">
                <a:ea typeface="GulimChe" pitchFamily="49" charset="-127"/>
              </a:rPr>
              <a:t>password(N/5). </a:t>
            </a:r>
            <a:r>
              <a:rPr kumimoji="1" lang="en-US" altLang="ko-KR" sz="800" b="1" baseline="0" dirty="0">
                <a:ea typeface="GulimChe" pitchFamily="49" charset="-127"/>
              </a:rPr>
              <a:t>Please enter correct password</a:t>
            </a:r>
            <a:r>
              <a:rPr kumimoji="1" lang="en-US" altLang="ko-KR" sz="800" b="1" baseline="0" dirty="0" smtClean="0">
                <a:ea typeface="GulimChe" pitchFamily="49" charset="-127"/>
              </a:rPr>
              <a:t>.’</a:t>
            </a:r>
            <a:endParaRPr kumimoji="1" lang="en-US" altLang="ko-KR" sz="800" b="1" baseline="0" dirty="0">
              <a:ea typeface="GulimChe" pitchFamily="49" charset="-127"/>
            </a:endParaRPr>
          </a:p>
        </p:txBody>
      </p:sp>
      <p:sp>
        <p:nvSpPr>
          <p:cNvPr id="24" name="TextBox 47"/>
          <p:cNvSpPr txBox="1">
            <a:spLocks noChangeArrowheads="1"/>
          </p:cNvSpPr>
          <p:nvPr/>
        </p:nvSpPr>
        <p:spPr bwMode="auto">
          <a:xfrm>
            <a:off x="6400478" y="4465010"/>
            <a:ext cx="2647947" cy="374461"/>
          </a:xfrm>
          <a:prstGeom prst="rect">
            <a:avLst/>
          </a:prstGeom>
          <a:noFill/>
          <a:ln w="38100">
            <a:solidFill>
              <a:srgbClr val="FF0000"/>
            </a:solidFill>
            <a:miter lim="800000"/>
            <a:headEnd/>
            <a:tailEnd/>
          </a:ln>
        </p:spPr>
        <p:txBody>
          <a:bodyPr wrap="square">
            <a:spAutoFit/>
          </a:bodyPr>
          <a:lstStyle/>
          <a:p>
            <a:pPr defTabSz="762000" latinLnBrk="1"/>
            <a:r>
              <a:rPr lang="en-US" altLang="ko-KR" sz="1100" dirty="0"/>
              <a:t>If you make a mistake with password 5, you will not be able to enter your password in TV Manager for 5 minutes.</a:t>
            </a:r>
            <a:endParaRPr lang="en-US" altLang="ko-KR" sz="1100" baseline="0" dirty="0">
              <a:ea typeface="GulimChe" pitchFamily="49" charset="-127"/>
            </a:endParaRPr>
          </a:p>
        </p:txBody>
      </p:sp>
      <p:sp>
        <p:nvSpPr>
          <p:cNvPr id="27" name="TextBox 47"/>
          <p:cNvSpPr txBox="1">
            <a:spLocks noChangeArrowheads="1"/>
          </p:cNvSpPr>
          <p:nvPr/>
        </p:nvSpPr>
        <p:spPr bwMode="auto">
          <a:xfrm>
            <a:off x="6378576" y="6361823"/>
            <a:ext cx="2647947" cy="338554"/>
          </a:xfrm>
          <a:prstGeom prst="rect">
            <a:avLst/>
          </a:prstGeom>
          <a:noFill/>
          <a:ln w="38100">
            <a:solidFill>
              <a:srgbClr val="FF0000"/>
            </a:solidFill>
            <a:miter lim="800000"/>
            <a:headEnd/>
            <a:tailEnd/>
          </a:ln>
        </p:spPr>
        <p:txBody>
          <a:bodyPr wrap="square">
            <a:spAutoFit/>
          </a:bodyPr>
          <a:lstStyle/>
          <a:p>
            <a:pPr defTabSz="762000" latinLnBrk="1"/>
            <a:r>
              <a:rPr lang="en-US" altLang="ko-KR" sz="800" b="1" baseline="0" dirty="0"/>
              <a:t>The password can be set in the </a:t>
            </a:r>
            <a:r>
              <a:rPr lang="en-US" altLang="ko-KR" sz="800" b="1" baseline="0" dirty="0" smtClean="0"/>
              <a:t>IP Environment Menu.</a:t>
            </a:r>
            <a:endParaRPr kumimoji="1" lang="en-US" altLang="ko-KR" sz="800" b="1" baseline="0" dirty="0">
              <a:ea typeface="GulimChe" pitchFamily="49" charset="-127"/>
            </a:endParaRPr>
          </a:p>
        </p:txBody>
      </p:sp>
      <p:pic>
        <p:nvPicPr>
          <p:cNvPr id="2" name="그림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0838" y="4844364"/>
            <a:ext cx="2699792" cy="1518633"/>
          </a:xfrm>
          <a:prstGeom prst="rect">
            <a:avLst/>
          </a:prstGeom>
        </p:spPr>
      </p:pic>
      <p:pic>
        <p:nvPicPr>
          <p:cNvPr id="7" name="그림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5" y="807615"/>
            <a:ext cx="6307796" cy="3548135"/>
          </a:xfrm>
          <a:prstGeom prst="rect">
            <a:avLst/>
          </a:prstGeom>
        </p:spPr>
      </p:pic>
      <p:pic>
        <p:nvPicPr>
          <p:cNvPr id="11" name="그림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8840" y="764834"/>
            <a:ext cx="2760235" cy="1552632"/>
          </a:xfrm>
          <a:prstGeom prst="rect">
            <a:avLst/>
          </a:prstGeom>
        </p:spPr>
      </p:pic>
      <p:pic>
        <p:nvPicPr>
          <p:cNvPr id="12" name="그림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60838" y="2926455"/>
            <a:ext cx="2698743" cy="1518043"/>
          </a:xfrm>
          <a:prstGeom prst="rect">
            <a:avLst/>
          </a:prstGeom>
        </p:spPr>
      </p:pic>
      <p:pic>
        <p:nvPicPr>
          <p:cNvPr id="13" name="그림 12"/>
          <p:cNvPicPr>
            <a:picLocks noChangeAspect="1"/>
          </p:cNvPicPr>
          <p:nvPr/>
        </p:nvPicPr>
        <p:blipFill>
          <a:blip r:embed="rId8"/>
          <a:stretch>
            <a:fillRect/>
          </a:stretch>
        </p:blipFill>
        <p:spPr>
          <a:xfrm>
            <a:off x="1119521" y="4859743"/>
            <a:ext cx="219034" cy="209908"/>
          </a:xfrm>
          <a:prstGeom prst="rect">
            <a:avLst/>
          </a:prstGeom>
        </p:spPr>
      </p:pic>
    </p:spTree>
    <p:extLst>
      <p:ext uri="{BB962C8B-B14F-4D97-AF65-F5344CB8AC3E}">
        <p14:creationId xmlns:p14="http://schemas.microsoft.com/office/powerpoint/2010/main" val="21447610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222" y="690890"/>
            <a:ext cx="6290667" cy="3538500"/>
          </a:xfrm>
          <a:prstGeom prst="rect">
            <a:avLst/>
          </a:prstGeom>
        </p:spPr>
      </p:pic>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a:t>
            </a:r>
            <a:r>
              <a:rPr lang="en-US" altLang="ko-KR" sz="2300" baseline="0" dirty="0" err="1" smtClean="0">
                <a:latin typeface="Arial" charset="0"/>
              </a:rPr>
              <a:t>Ez</a:t>
            </a:r>
            <a:r>
              <a:rPr lang="en-US" altLang="ko-KR" sz="2300" baseline="0" dirty="0" smtClean="0">
                <a:latin typeface="Arial" charset="0"/>
              </a:rPr>
              <a:t> Download – Overview) </a:t>
            </a:r>
            <a:endParaRPr lang="ko-KR" altLang="en-US" sz="2300" baseline="0" dirty="0">
              <a:latin typeface="Arial" charset="0"/>
            </a:endParaRPr>
          </a:p>
        </p:txBody>
      </p:sp>
      <p:grpSp>
        <p:nvGrpSpPr>
          <p:cNvPr id="18437" name="그룹 40"/>
          <p:cNvGrpSpPr>
            <a:grpSpLocks/>
          </p:cNvGrpSpPr>
          <p:nvPr/>
        </p:nvGrpSpPr>
        <p:grpSpPr bwMode="auto">
          <a:xfrm>
            <a:off x="103402" y="525620"/>
            <a:ext cx="9001125" cy="6148389"/>
            <a:chOff x="107504" y="548680"/>
            <a:chExt cx="9001000" cy="6148412"/>
          </a:xfrm>
        </p:grpSpPr>
        <p:sp>
          <p:nvSpPr>
            <p:cNvPr id="18443" name="Rectangle 5"/>
            <p:cNvSpPr>
              <a:spLocks noChangeArrowheads="1"/>
            </p:cNvSpPr>
            <p:nvPr/>
          </p:nvSpPr>
          <p:spPr bwMode="auto">
            <a:xfrm>
              <a:off x="107504" y="4388179"/>
              <a:ext cx="6120680" cy="2308913"/>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20680"/>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flipV="1">
            <a:off x="83586" y="5923796"/>
            <a:ext cx="6140581" cy="6464"/>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6" name="AutoShape 53"/>
          <p:cNvSpPr>
            <a:spLocks noChangeArrowheads="1"/>
          </p:cNvSpPr>
          <p:nvPr/>
        </p:nvSpPr>
        <p:spPr bwMode="auto">
          <a:xfrm>
            <a:off x="197270" y="5948142"/>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27" name="TextBox 26"/>
          <p:cNvSpPr txBox="1"/>
          <p:nvPr/>
        </p:nvSpPr>
        <p:spPr>
          <a:xfrm>
            <a:off x="946593" y="4388315"/>
            <a:ext cx="4846257" cy="1384995"/>
          </a:xfrm>
          <a:prstGeom prst="rect">
            <a:avLst/>
          </a:prstGeom>
          <a:noFill/>
        </p:spPr>
        <p:txBody>
          <a:bodyPr wrap="square" rtlCol="0">
            <a:spAutoFit/>
          </a:bodyPr>
          <a:lstStyle/>
          <a:p>
            <a:pPr marL="228600" indent="-228600">
              <a:buAutoNum type="arabicPeriod"/>
            </a:pPr>
            <a:r>
              <a:rPr lang="en-US" altLang="ko-KR" sz="1050" b="1" baseline="0" dirty="0" smtClean="0">
                <a:ea typeface="Dotum" pitchFamily="34" charset="-127"/>
                <a:cs typeface="Arial" charset="0"/>
              </a:rPr>
              <a:t>ⓧ </a:t>
            </a:r>
            <a:r>
              <a:rPr lang="en-US" altLang="ko-KR" sz="1050" b="1" baseline="0" dirty="0" smtClean="0">
                <a:ea typeface="GulimChe" pitchFamily="49" charset="-127"/>
              </a:rPr>
              <a:t>: Exit TV Manager.</a:t>
            </a:r>
          </a:p>
          <a:p>
            <a:pPr marL="228600" indent="-228600">
              <a:buAutoNum type="arabicPeriod"/>
            </a:pPr>
            <a:r>
              <a:rPr lang="en-US" altLang="ko-KR" sz="1050" b="1" baseline="0" dirty="0" smtClean="0">
                <a:ea typeface="GulimChe" pitchFamily="49" charset="-127"/>
              </a:rPr>
              <a:t>Deselect All: Returns </a:t>
            </a:r>
            <a:r>
              <a:rPr lang="en-US" altLang="ko-KR" sz="1050" b="1" baseline="0" dirty="0">
                <a:ea typeface="GulimChe" pitchFamily="49" charset="-127"/>
              </a:rPr>
              <a:t>to the previous state of selection</a:t>
            </a:r>
            <a:r>
              <a:rPr lang="en-US" altLang="ko-KR" sz="1050" b="1" baseline="0" dirty="0" smtClean="0">
                <a:ea typeface="GulimChe" pitchFamily="49" charset="-127"/>
              </a:rPr>
              <a:t>.</a:t>
            </a:r>
          </a:p>
          <a:p>
            <a:pPr marL="228600" indent="-228600">
              <a:buAutoNum type="arabicPeriod"/>
            </a:pPr>
            <a:r>
              <a:rPr lang="en-US" altLang="ko-KR" sz="1050" b="1" baseline="0" dirty="0" smtClean="0">
                <a:ea typeface="GulimChe" pitchFamily="49" charset="-127"/>
              </a:rPr>
              <a:t>Download: Start Download.</a:t>
            </a:r>
          </a:p>
          <a:p>
            <a:pPr marL="228600" indent="-228600">
              <a:buFontTx/>
              <a:buAutoNum type="arabicPeriod"/>
            </a:pPr>
            <a:r>
              <a:rPr lang="en-US" altLang="ko-KR" sz="1050" b="1" baseline="0" dirty="0" smtClean="0">
                <a:ea typeface="GulimChe" pitchFamily="49" charset="-127"/>
              </a:rPr>
              <a:t>Default </a:t>
            </a:r>
            <a:r>
              <a:rPr lang="en-US" altLang="ko-KR" sz="1050" b="1" baseline="0" dirty="0">
                <a:ea typeface="GulimChe" pitchFamily="49" charset="-127"/>
              </a:rPr>
              <a:t>focus: “Download” when DZM </a:t>
            </a:r>
            <a:r>
              <a:rPr lang="en-US" altLang="ko-KR" sz="1050" b="1" baseline="0" dirty="0" smtClean="0">
                <a:ea typeface="GulimChe" pitchFamily="49" charset="-127"/>
              </a:rPr>
              <a:t>exists, "</a:t>
            </a:r>
            <a:r>
              <a:rPr lang="en-US" altLang="ko-KR" sz="1050" b="1" baseline="0" dirty="0">
                <a:ea typeface="GulimChe" pitchFamily="49" charset="-127"/>
              </a:rPr>
              <a:t>Import </a:t>
            </a:r>
            <a:r>
              <a:rPr lang="en-US" altLang="ko-KR" sz="1050" b="1" baseline="0" dirty="0" smtClean="0">
                <a:ea typeface="GulimChe" pitchFamily="49" charset="-127"/>
              </a:rPr>
              <a:t>Clone </a:t>
            </a:r>
            <a:r>
              <a:rPr lang="en-US" altLang="ko-KR" sz="1050" b="1" baseline="0" dirty="0">
                <a:ea typeface="GulimChe" pitchFamily="49" charset="-127"/>
              </a:rPr>
              <a:t>File" when DZM does not </a:t>
            </a:r>
            <a:r>
              <a:rPr lang="en-US" altLang="ko-KR" sz="1050" b="1" baseline="0" dirty="0" smtClean="0">
                <a:ea typeface="GulimChe" pitchFamily="49" charset="-127"/>
              </a:rPr>
              <a:t>exist.</a:t>
            </a:r>
          </a:p>
          <a:p>
            <a:pPr marL="228600" indent="-228600">
              <a:buFontTx/>
              <a:buAutoNum type="arabicPeriod"/>
            </a:pPr>
            <a:r>
              <a:rPr lang="en-US" altLang="ko-KR" sz="1050" b="1" baseline="0" dirty="0" smtClean="0">
                <a:ea typeface="GulimChe" pitchFamily="49" charset="-127"/>
              </a:rPr>
              <a:t>      (Storage): </a:t>
            </a:r>
            <a:r>
              <a:rPr lang="en-US" altLang="ko-KR" sz="1050" b="1" baseline="0" dirty="0">
                <a:ea typeface="GulimChe" pitchFamily="49" charset="-127"/>
              </a:rPr>
              <a:t>Shows the capacity of the downloaded media </a:t>
            </a:r>
            <a:r>
              <a:rPr lang="en-US" altLang="ko-KR" sz="1050" b="1" baseline="0" dirty="0" smtClean="0">
                <a:ea typeface="GulimChe" pitchFamily="49" charset="-127"/>
              </a:rPr>
              <a:t>files </a:t>
            </a:r>
            <a:r>
              <a:rPr lang="en-US" altLang="ko-KR" sz="1050" b="1" baseline="0" dirty="0">
                <a:ea typeface="GulimChe" pitchFamily="49" charset="-127"/>
              </a:rPr>
              <a:t>and the available capacity</a:t>
            </a:r>
            <a:r>
              <a:rPr lang="en-US" altLang="ko-KR" sz="1050" b="1" baseline="0" dirty="0" smtClean="0">
                <a:ea typeface="GulimChe" pitchFamily="49" charset="-127"/>
              </a:rPr>
              <a:t>.</a:t>
            </a:r>
          </a:p>
          <a:p>
            <a:pPr marL="228600" indent="-228600">
              <a:buFontTx/>
              <a:buAutoNum type="arabicPeriod"/>
            </a:pPr>
            <a:r>
              <a:rPr lang="en-US" altLang="ko-KR" sz="1050" b="1" baseline="0" dirty="0" smtClean="0">
                <a:ea typeface="GulimChe" pitchFamily="49" charset="-127"/>
              </a:rPr>
              <a:t>Clear Storage: </a:t>
            </a:r>
            <a:r>
              <a:rPr lang="en-US" altLang="ko-KR" sz="1050" b="1" baseline="0" dirty="0">
                <a:ea typeface="GulimChe" pitchFamily="49" charset="-127"/>
              </a:rPr>
              <a:t>Delete all media files.</a:t>
            </a:r>
            <a:endParaRPr lang="ko-KR" altLang="en-US" sz="1400" b="1" dirty="0"/>
          </a:p>
        </p:txBody>
      </p:sp>
      <p:sp>
        <p:nvSpPr>
          <p:cNvPr id="20" name="TextBox 19"/>
          <p:cNvSpPr txBox="1"/>
          <p:nvPr/>
        </p:nvSpPr>
        <p:spPr>
          <a:xfrm>
            <a:off x="970889" y="5927028"/>
            <a:ext cx="5452353" cy="738664"/>
          </a:xfrm>
          <a:prstGeom prst="rect">
            <a:avLst/>
          </a:prstGeom>
          <a:noFill/>
        </p:spPr>
        <p:txBody>
          <a:bodyPr wrap="square" rtlCol="0">
            <a:spAutoFit/>
          </a:bodyPr>
          <a:lstStyle/>
          <a:p>
            <a:pPr marL="228600" indent="-228600">
              <a:buAutoNum type="arabicPeriod"/>
            </a:pPr>
            <a:r>
              <a:rPr lang="en-US" altLang="ko-KR" sz="1050" b="1" baseline="0" dirty="0" smtClean="0"/>
              <a:t>Down Key : Move </a:t>
            </a:r>
            <a:r>
              <a:rPr lang="en-US" altLang="ko-KR" sz="1050" b="1" baseline="0" dirty="0"/>
              <a:t>to </a:t>
            </a:r>
            <a:r>
              <a:rPr lang="en-US" altLang="ko-KR" sz="1050" b="1" baseline="0" dirty="0" smtClean="0"/>
              <a:t>Download Icon File(s) option.</a:t>
            </a:r>
            <a:endParaRPr lang="en-US" altLang="ko-KR" sz="1050" b="1" baseline="0" dirty="0"/>
          </a:p>
          <a:p>
            <a:pPr marL="228600" indent="-228600">
              <a:buAutoNum type="arabicPeriod"/>
            </a:pPr>
            <a:r>
              <a:rPr lang="en-US" altLang="ko-KR" sz="1050" b="1" baseline="0" dirty="0"/>
              <a:t>Right Key: Move </a:t>
            </a:r>
            <a:r>
              <a:rPr lang="en-US" altLang="ko-KR" sz="1050" b="1" baseline="0" dirty="0" smtClean="0"/>
              <a:t>to</a:t>
            </a:r>
            <a:r>
              <a:rPr lang="en-US" altLang="ko-KR" sz="1050" b="1" baseline="0" dirty="0" smtClean="0">
                <a:sym typeface="Wingdings" panose="05000000000000000000" pitchFamily="2" charset="2"/>
              </a:rPr>
              <a:t> file area.</a:t>
            </a:r>
          </a:p>
          <a:p>
            <a:pPr marL="228600" indent="-228600">
              <a:buAutoNum type="arabicPeriod"/>
            </a:pPr>
            <a:r>
              <a:rPr lang="en-US" altLang="ko-KR" sz="1050" b="1" baseline="0" dirty="0" smtClean="0"/>
              <a:t>Up </a:t>
            </a:r>
            <a:r>
              <a:rPr lang="en-US" altLang="ko-KR" sz="1050" b="1" baseline="0" dirty="0"/>
              <a:t>Key: Move to </a:t>
            </a:r>
            <a:r>
              <a:rPr lang="en-US" altLang="ko-KR" sz="1050" b="1" baseline="0" dirty="0" smtClean="0">
                <a:ea typeface="Dotum" pitchFamily="34" charset="-127"/>
                <a:cs typeface="Arial" charset="0"/>
              </a:rPr>
              <a:t>Storage </a:t>
            </a:r>
            <a:r>
              <a:rPr lang="en-US" altLang="ko-KR" sz="1050" b="1" baseline="0" dirty="0" smtClean="0">
                <a:cs typeface="Arial" charset="0"/>
                <a:sym typeface="Wingdings" panose="05000000000000000000" pitchFamily="2" charset="2"/>
              </a:rPr>
              <a:t>button.</a:t>
            </a:r>
          </a:p>
          <a:p>
            <a:pPr marL="228600" indent="-228600">
              <a:buFontTx/>
              <a:buAutoNum type="arabicPeriod"/>
            </a:pPr>
            <a:r>
              <a:rPr lang="en-US" altLang="ko-KR" sz="1050" b="1" baseline="0" dirty="0">
                <a:ea typeface="GulimChe" pitchFamily="49" charset="-127"/>
              </a:rPr>
              <a:t>Back Key: Return to the previous page (TV Manager main screen</a:t>
            </a:r>
            <a:r>
              <a:rPr lang="en-US" altLang="ko-KR" sz="1050" b="1" baseline="0" dirty="0" smtClean="0">
                <a:ea typeface="GulimChe" pitchFamily="49" charset="-127"/>
              </a:rPr>
              <a:t>).</a:t>
            </a:r>
            <a:endParaRPr lang="en-US" altLang="ko-KR" sz="1050" b="1" baseline="0" dirty="0">
              <a:ea typeface="GulimChe" pitchFamily="49" charset="-127"/>
            </a:endParaRPr>
          </a:p>
        </p:txBody>
      </p:sp>
      <p:sp>
        <p:nvSpPr>
          <p:cNvPr id="24" name="AutoShape 53"/>
          <p:cNvSpPr>
            <a:spLocks noChangeArrowheads="1"/>
          </p:cNvSpPr>
          <p:nvPr/>
        </p:nvSpPr>
        <p:spPr bwMode="auto">
          <a:xfrm>
            <a:off x="164410" y="4569911"/>
            <a:ext cx="757836" cy="855431"/>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800" b="1" baseline="0" dirty="0" smtClean="0">
                <a:ea typeface="GulimChe" pitchFamily="49" charset="-127"/>
              </a:rPr>
              <a:t>Screen </a:t>
            </a:r>
          </a:p>
          <a:p>
            <a:pPr algn="ctr" defTabSz="762000" latinLnBrk="1"/>
            <a:r>
              <a:rPr lang="en-US" altLang="ko-KR" sz="800" b="1" baseline="0" dirty="0" smtClean="0">
                <a:ea typeface="GulimChe" pitchFamily="49" charset="-127"/>
              </a:rPr>
              <a:t>Explanation</a:t>
            </a:r>
            <a:endParaRPr lang="en-US" altLang="ko-KR" sz="800" b="1" baseline="0" dirty="0">
              <a:ea typeface="GulimChe" pitchFamily="49" charset="-127"/>
            </a:endParaRPr>
          </a:p>
        </p:txBody>
      </p:sp>
      <p:sp>
        <p:nvSpPr>
          <p:cNvPr id="25" name="TextBox 24"/>
          <p:cNvSpPr txBox="1"/>
          <p:nvPr/>
        </p:nvSpPr>
        <p:spPr>
          <a:xfrm>
            <a:off x="6337476" y="746143"/>
            <a:ext cx="2673433" cy="2677656"/>
          </a:xfrm>
          <a:prstGeom prst="rect">
            <a:avLst/>
          </a:prstGeom>
          <a:noFill/>
        </p:spPr>
        <p:txBody>
          <a:bodyPr wrap="square" rtlCol="0">
            <a:spAutoFit/>
          </a:bodyPr>
          <a:lstStyle/>
          <a:p>
            <a:pPr marL="228600" indent="-228600">
              <a:buAutoNum type="arabicPeriod"/>
            </a:pPr>
            <a:r>
              <a:rPr lang="en-US" altLang="ko-KR" sz="1050" b="1" baseline="0" dirty="0" smtClean="0"/>
              <a:t>Download Image File(s) includes Boot Logo Image, Apps Background Image(s), Hotel Directory Image(s).</a:t>
            </a:r>
          </a:p>
          <a:p>
            <a:pPr marL="228600" indent="-228600">
              <a:buAutoNum type="arabicPeriod"/>
            </a:pPr>
            <a:r>
              <a:rPr lang="en-US" altLang="ko-KR" sz="1050" b="1" baseline="0" dirty="0" smtClean="0"/>
              <a:t>Download Icon File(s) includes Hotel Icon on Portal and Website Shortcuts.</a:t>
            </a:r>
          </a:p>
          <a:p>
            <a:pPr marL="228600" indent="-228600">
              <a:buAutoNum type="arabicPeriod"/>
            </a:pPr>
            <a:r>
              <a:rPr lang="en-US" altLang="ko-KR" sz="1050" b="1" baseline="0" dirty="0"/>
              <a:t>Displays the number of files selected at the bottom of Download Image File(s</a:t>
            </a:r>
            <a:r>
              <a:rPr lang="en-US" altLang="ko-KR" sz="1050" b="1" baseline="0" dirty="0" smtClean="0"/>
              <a:t>) and </a:t>
            </a:r>
            <a:r>
              <a:rPr lang="en-US" altLang="ko-KR" sz="1050" b="1" baseline="0" dirty="0"/>
              <a:t>Download </a:t>
            </a:r>
            <a:r>
              <a:rPr lang="en-US" altLang="ko-KR" sz="1050" b="1" baseline="0" dirty="0" smtClean="0"/>
              <a:t>Icon File(s).</a:t>
            </a:r>
          </a:p>
          <a:p>
            <a:pPr marL="228600" indent="-228600">
              <a:buAutoNum type="arabicPeriod"/>
            </a:pPr>
            <a:r>
              <a:rPr lang="en-US" altLang="ko-KR" sz="1050" b="1" baseline="0" dirty="0"/>
              <a:t>Displays the name of the selected file under </a:t>
            </a:r>
            <a:r>
              <a:rPr lang="en-US" altLang="ko-KR" sz="1050" b="1" baseline="0" dirty="0" smtClean="0"/>
              <a:t>Import Clone File, Download </a:t>
            </a:r>
            <a:r>
              <a:rPr lang="en-US" altLang="ko-KR" sz="1050" b="1" baseline="0" dirty="0" err="1" smtClean="0"/>
              <a:t>Pro:Idiom</a:t>
            </a:r>
            <a:r>
              <a:rPr lang="en-US" altLang="ko-KR" sz="1050" b="1" baseline="0" dirty="0" smtClean="0"/>
              <a:t> M Key (if applicable), Update TV Software, and Update PTC Software.</a:t>
            </a:r>
          </a:p>
        </p:txBody>
      </p:sp>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525" y="5188364"/>
            <a:ext cx="244425" cy="244425"/>
          </a:xfrm>
          <a:prstGeom prst="rect">
            <a:avLst/>
          </a:prstGeom>
        </p:spPr>
      </p:pic>
      <p:cxnSp>
        <p:nvCxnSpPr>
          <p:cNvPr id="6" name="꺾인 연결선 5"/>
          <p:cNvCxnSpPr/>
          <p:nvPr/>
        </p:nvCxnSpPr>
        <p:spPr>
          <a:xfrm>
            <a:off x="3618342" y="1631999"/>
            <a:ext cx="2695295" cy="2608825"/>
          </a:xfrm>
          <a:prstGeom prst="bentConnector3">
            <a:avLst>
              <a:gd name="adj1" fmla="val 487"/>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꺾인 연결선 22"/>
          <p:cNvCxnSpPr/>
          <p:nvPr/>
        </p:nvCxnSpPr>
        <p:spPr>
          <a:xfrm rot="16200000" flipH="1">
            <a:off x="3108308" y="2586066"/>
            <a:ext cx="4167971" cy="2300170"/>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2277" y="3410902"/>
            <a:ext cx="2820842" cy="1586724"/>
          </a:xfrm>
          <a:prstGeom prst="rect">
            <a:avLst/>
          </a:prstGeom>
        </p:spPr>
      </p:pic>
      <p:pic>
        <p:nvPicPr>
          <p:cNvPr id="11" name="그림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39285" y="5062383"/>
            <a:ext cx="2815809" cy="1583893"/>
          </a:xfrm>
          <a:prstGeom prst="rect">
            <a:avLst/>
          </a:prstGeom>
        </p:spPr>
      </p:pic>
    </p:spTree>
    <p:extLst>
      <p:ext uri="{BB962C8B-B14F-4D97-AF65-F5344CB8AC3E}">
        <p14:creationId xmlns:p14="http://schemas.microsoft.com/office/powerpoint/2010/main" val="35718767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1"/>
          <p:cNvSpPr>
            <a:spLocks noChangeArrowheads="1"/>
          </p:cNvSpPr>
          <p:nvPr/>
        </p:nvSpPr>
        <p:spPr bwMode="auto">
          <a:xfrm>
            <a:off x="1547813" y="4508500"/>
            <a:ext cx="5400675" cy="792163"/>
          </a:xfrm>
          <a:prstGeom prst="rect">
            <a:avLst/>
          </a:prstGeom>
          <a:noFill/>
          <a:ln w="9525">
            <a:noFill/>
            <a:miter lim="800000"/>
            <a:headEnd/>
            <a:tailEnd/>
          </a:ln>
        </p:spPr>
        <p:txBody>
          <a:bodyPr lIns="92075" tIns="46038" rIns="92075" bIns="46038" anchor="ctr"/>
          <a:lstStyle/>
          <a:p>
            <a:pPr marL="101600" indent="-101600" algn="just" defTabSz="762000" latinLnBrk="1">
              <a:buFontTx/>
              <a:buChar char="•"/>
            </a:pPr>
            <a:endParaRPr kumimoji="1" lang="en-US" altLang="ko-KR" sz="1200" b="1" baseline="0">
              <a:ea typeface="GulimChe" pitchFamily="49" charset="-127"/>
            </a:endParaRPr>
          </a:p>
        </p:txBody>
      </p:sp>
      <p:sp>
        <p:nvSpPr>
          <p:cNvPr id="18435" name="Line 39"/>
          <p:cNvSpPr>
            <a:spLocks noChangeShapeType="1"/>
          </p:cNvSpPr>
          <p:nvPr/>
        </p:nvSpPr>
        <p:spPr bwMode="auto">
          <a:xfrm>
            <a:off x="0" y="476250"/>
            <a:ext cx="9144000" cy="0"/>
          </a:xfrm>
          <a:prstGeom prst="line">
            <a:avLst/>
          </a:prstGeom>
          <a:noFill/>
          <a:ln w="9525">
            <a:solidFill>
              <a:srgbClr val="000000"/>
            </a:solidFill>
            <a:round/>
            <a:headEnd/>
            <a:tailEnd/>
          </a:ln>
        </p:spPr>
        <p:txBody>
          <a:bodyPr lIns="91405" tIns="45703" rIns="91405" bIns="45703"/>
          <a:lstStyle/>
          <a:p>
            <a:endParaRPr lang="en-US"/>
          </a:p>
        </p:txBody>
      </p:sp>
      <p:sp>
        <p:nvSpPr>
          <p:cNvPr id="19" name="Title 5"/>
          <p:cNvSpPr>
            <a:spLocks noGrp="1"/>
          </p:cNvSpPr>
          <p:nvPr/>
        </p:nvSpPr>
        <p:spPr>
          <a:xfrm>
            <a:off x="12700" y="44450"/>
            <a:ext cx="8015288" cy="428625"/>
          </a:xfrm>
          <a:prstGeom prst="rect">
            <a:avLst/>
          </a:prstGeom>
        </p:spPr>
        <p:txBody>
          <a:bodyPr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85000"/>
              </a:lnSpc>
              <a:spcBef>
                <a:spcPct val="20000"/>
              </a:spcBef>
            </a:pPr>
            <a:r>
              <a:rPr lang="en-US" altLang="ko-KR" sz="2300" baseline="0" dirty="0">
                <a:latin typeface="Arial" charset="0"/>
              </a:rPr>
              <a:t>1. UI specification </a:t>
            </a:r>
            <a:r>
              <a:rPr lang="en-US" altLang="ko-KR" sz="2300" baseline="0" dirty="0" smtClean="0">
                <a:latin typeface="Arial" charset="0"/>
              </a:rPr>
              <a:t>(</a:t>
            </a:r>
            <a:r>
              <a:rPr lang="en-US" altLang="ko-KR" sz="2300" baseline="0" dirty="0" err="1" smtClean="0">
                <a:latin typeface="Arial" charset="0"/>
              </a:rPr>
              <a:t>Ez</a:t>
            </a:r>
            <a:r>
              <a:rPr lang="en-US" altLang="ko-KR" sz="2300" baseline="0" dirty="0" smtClean="0">
                <a:latin typeface="Arial" charset="0"/>
              </a:rPr>
              <a:t> Download – Download Image File[s</a:t>
            </a:r>
            <a:r>
              <a:rPr lang="en-US" altLang="ko-KR" sz="2300" baseline="0" dirty="0">
                <a:latin typeface="Arial" charset="0"/>
              </a:rPr>
              <a:t>]</a:t>
            </a:r>
            <a:r>
              <a:rPr lang="en-US" altLang="ko-KR" sz="2300" baseline="0" dirty="0" smtClean="0">
                <a:latin typeface="Arial" charset="0"/>
              </a:rPr>
              <a:t>) </a:t>
            </a:r>
            <a:endParaRPr lang="ko-KR" altLang="en-US" sz="2300" baseline="0" dirty="0">
              <a:latin typeface="Arial" charset="0"/>
            </a:endParaRPr>
          </a:p>
        </p:txBody>
      </p:sp>
      <p:grpSp>
        <p:nvGrpSpPr>
          <p:cNvPr id="18437" name="그룹 40"/>
          <p:cNvGrpSpPr>
            <a:grpSpLocks/>
          </p:cNvGrpSpPr>
          <p:nvPr/>
        </p:nvGrpSpPr>
        <p:grpSpPr bwMode="auto">
          <a:xfrm>
            <a:off x="107950" y="549275"/>
            <a:ext cx="9001125" cy="6148388"/>
            <a:chOff x="107504" y="548680"/>
            <a:chExt cx="9001000" cy="6148411"/>
          </a:xfrm>
        </p:grpSpPr>
        <p:sp>
          <p:nvSpPr>
            <p:cNvPr id="18443" name="Rectangle 5"/>
            <p:cNvSpPr>
              <a:spLocks noChangeArrowheads="1"/>
            </p:cNvSpPr>
            <p:nvPr/>
          </p:nvSpPr>
          <p:spPr bwMode="auto">
            <a:xfrm>
              <a:off x="107504" y="4509120"/>
              <a:ext cx="6120680" cy="218797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5" name="Rectangle 4"/>
            <p:cNvSpPr>
              <a:spLocks noChangeArrowheads="1"/>
            </p:cNvSpPr>
            <p:nvPr/>
          </p:nvSpPr>
          <p:spPr bwMode="auto">
            <a:xfrm>
              <a:off x="6341491" y="548680"/>
              <a:ext cx="2767013" cy="6148411"/>
            </a:xfrm>
            <a:prstGeom prst="rect">
              <a:avLst/>
            </a:prstGeom>
            <a:noFill/>
            <a:ln w="12700">
              <a:solidFill>
                <a:schemeClr val="tx1"/>
              </a:solidFill>
              <a:prstDash val="sysDot"/>
              <a:miter lim="800000"/>
              <a:headEnd/>
              <a:tailEnd/>
            </a:ln>
          </p:spPr>
          <p:txBody>
            <a:bodyPr wrap="none" anchor="ctr"/>
            <a:lstStyle/>
            <a:p>
              <a:pPr latinLnBrk="1"/>
              <a:endParaRPr kumimoji="1" lang="ko-KR" altLang="en-US" sz="1200" b="1" baseline="0">
                <a:ea typeface="Gulim" pitchFamily="34" charset="-127"/>
              </a:endParaRPr>
            </a:p>
          </p:txBody>
        </p:sp>
        <p:sp>
          <p:nvSpPr>
            <p:cNvPr id="18446" name="Rectangle 75"/>
            <p:cNvSpPr>
              <a:spLocks noChangeArrowheads="1"/>
            </p:cNvSpPr>
            <p:nvPr/>
          </p:nvSpPr>
          <p:spPr bwMode="auto">
            <a:xfrm>
              <a:off x="6341491" y="548680"/>
              <a:ext cx="1222375" cy="215900"/>
            </a:xfrm>
            <a:prstGeom prst="rect">
              <a:avLst/>
            </a:prstGeom>
            <a:noFill/>
            <a:ln w="12700">
              <a:solidFill>
                <a:schemeClr val="tx1"/>
              </a:solidFill>
              <a:miter lim="800000"/>
              <a:headEnd/>
              <a:tailEnd/>
            </a:ln>
          </p:spPr>
          <p:txBody>
            <a:bodyPr wrap="none" lIns="92075" tIns="46038" rIns="92075" bIns="46038" anchor="ctr"/>
            <a:lstStyle/>
            <a:p>
              <a:pPr algn="ctr" defTabSz="762000" latinLnBrk="1"/>
              <a:r>
                <a:rPr kumimoji="1" lang="en-US" altLang="ko-KR" sz="1200" b="1" baseline="0">
                  <a:ea typeface="GulimChe" pitchFamily="49" charset="-127"/>
                </a:rPr>
                <a:t>Other remarks</a:t>
              </a:r>
            </a:p>
          </p:txBody>
        </p:sp>
      </p:grpSp>
      <p:sp>
        <p:nvSpPr>
          <p:cNvPr id="21" name="Line 12"/>
          <p:cNvSpPr>
            <a:spLocks noChangeShapeType="1"/>
          </p:cNvSpPr>
          <p:nvPr/>
        </p:nvSpPr>
        <p:spPr bwMode="auto">
          <a:xfrm>
            <a:off x="112928" y="5517232"/>
            <a:ext cx="6083378" cy="2999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25" name="AutoShape 52"/>
          <p:cNvSpPr>
            <a:spLocks noChangeArrowheads="1"/>
          </p:cNvSpPr>
          <p:nvPr/>
        </p:nvSpPr>
        <p:spPr bwMode="auto">
          <a:xfrm>
            <a:off x="166517" y="4653136"/>
            <a:ext cx="655638" cy="67310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Button</a:t>
            </a:r>
          </a:p>
          <a:p>
            <a:pPr algn="ctr" defTabSz="762000" latinLnBrk="1"/>
            <a:r>
              <a:rPr lang="en-US" altLang="ko-KR" sz="1400" b="1" dirty="0">
                <a:ea typeface="GulimChe" pitchFamily="49" charset="-127"/>
              </a:rPr>
              <a:t>Operation</a:t>
            </a:r>
          </a:p>
        </p:txBody>
      </p:sp>
      <p:sp>
        <p:nvSpPr>
          <p:cNvPr id="26" name="AutoShape 53"/>
          <p:cNvSpPr>
            <a:spLocks noChangeArrowheads="1"/>
          </p:cNvSpPr>
          <p:nvPr/>
        </p:nvSpPr>
        <p:spPr bwMode="auto">
          <a:xfrm>
            <a:off x="193661" y="5733256"/>
            <a:ext cx="657225" cy="717550"/>
          </a:xfrm>
          <a:prstGeom prst="roundRect">
            <a:avLst>
              <a:gd name="adj" fmla="val 12495"/>
            </a:avLst>
          </a:prstGeom>
          <a:noFill/>
          <a:ln w="12700">
            <a:solidFill>
              <a:schemeClr val="tx1"/>
            </a:solidFill>
            <a:round/>
            <a:headEnd/>
            <a:tailEnd/>
          </a:ln>
        </p:spPr>
        <p:txBody>
          <a:bodyPr wrap="none" lIns="92075" tIns="46038" rIns="92075" bIns="46038" anchor="ctr"/>
          <a:lstStyle/>
          <a:p>
            <a:pPr algn="ctr" defTabSz="762000" latinLnBrk="1"/>
            <a:r>
              <a:rPr lang="en-US" altLang="ko-KR" sz="1400" b="1" dirty="0">
                <a:ea typeface="GulimChe" pitchFamily="49" charset="-127"/>
              </a:rPr>
              <a:t>Further </a:t>
            </a:r>
          </a:p>
          <a:p>
            <a:pPr algn="ctr" defTabSz="762000" latinLnBrk="1"/>
            <a:r>
              <a:rPr lang="en-US" altLang="ko-KR" sz="1400" b="1" dirty="0">
                <a:ea typeface="GulimChe" pitchFamily="49" charset="-127"/>
              </a:rPr>
              <a:t>Operation</a:t>
            </a:r>
          </a:p>
        </p:txBody>
      </p:sp>
      <p:sp>
        <p:nvSpPr>
          <p:cNvPr id="39" name="TextBox 47"/>
          <p:cNvSpPr txBox="1">
            <a:spLocks noChangeArrowheads="1"/>
          </p:cNvSpPr>
          <p:nvPr/>
        </p:nvSpPr>
        <p:spPr bwMode="auto">
          <a:xfrm>
            <a:off x="6407663" y="2800233"/>
            <a:ext cx="2643664" cy="430887"/>
          </a:xfrm>
          <a:prstGeom prst="rect">
            <a:avLst/>
          </a:prstGeom>
          <a:noFill/>
          <a:ln w="38100">
            <a:solidFill>
              <a:srgbClr val="FF0000"/>
            </a:solidFill>
            <a:miter lim="800000"/>
            <a:headEnd/>
            <a:tailEnd/>
          </a:ln>
        </p:spPr>
        <p:txBody>
          <a:bodyPr wrap="square">
            <a:spAutoFit/>
          </a:bodyPr>
          <a:lstStyle/>
          <a:p>
            <a:pPr marL="91440" latinLnBrk="1"/>
            <a:r>
              <a:rPr kumimoji="1" lang="en-US" altLang="ko-KR" sz="1100" b="1" baseline="0" dirty="0" smtClean="0">
                <a:ea typeface="Dotum" pitchFamily="34" charset="-127"/>
                <a:cs typeface="Arial" charset="0"/>
              </a:rPr>
              <a:t>When you select image, image is checked.</a:t>
            </a:r>
            <a:endParaRPr kumimoji="1" lang="en-US" altLang="ko-KR" sz="1100" b="1" baseline="0" dirty="0">
              <a:solidFill>
                <a:srgbClr val="FF0000"/>
              </a:solidFill>
              <a:ea typeface="Dotum" pitchFamily="34" charset="-127"/>
              <a:cs typeface="Arial" charset="0"/>
            </a:endParaRPr>
          </a:p>
        </p:txBody>
      </p:sp>
      <p:cxnSp>
        <p:nvCxnSpPr>
          <p:cNvPr id="40" name="Shape 33"/>
          <p:cNvCxnSpPr/>
          <p:nvPr/>
        </p:nvCxnSpPr>
        <p:spPr>
          <a:xfrm rot="16200000" flipH="1">
            <a:off x="7594603" y="2652252"/>
            <a:ext cx="268483" cy="13519"/>
          </a:xfrm>
          <a:prstGeom prst="bentConnector3">
            <a:avLst>
              <a:gd name="adj1" fmla="val -1459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Rectangle 82"/>
          <p:cNvSpPr>
            <a:spLocks noChangeArrowheads="1"/>
          </p:cNvSpPr>
          <p:nvPr/>
        </p:nvSpPr>
        <p:spPr bwMode="auto">
          <a:xfrm>
            <a:off x="6282017" y="5449591"/>
            <a:ext cx="2809875" cy="1200971"/>
          </a:xfrm>
          <a:prstGeom prst="rect">
            <a:avLst/>
          </a:prstGeom>
          <a:noFill/>
          <a:ln w="9525" algn="ctr">
            <a:noFill/>
            <a:miter lim="800000"/>
            <a:headEnd/>
            <a:tailEnd/>
          </a:ln>
        </p:spPr>
        <p:txBody>
          <a:bodyPr lIns="92075" tIns="46038" rIns="92075" bIns="46038">
            <a:spAutoFit/>
          </a:bodyPr>
          <a:lstStyle/>
          <a:p>
            <a:pPr marL="182880" indent="-182880" defTabSz="762000" latinLnBrk="1">
              <a:buFont typeface="+mj-lt"/>
              <a:buAutoNum type="arabicPeriod"/>
            </a:pPr>
            <a:r>
              <a:rPr kumimoji="1" lang="en-US" altLang="ko-KR" sz="1050" b="1" baseline="0" dirty="0" smtClean="0">
                <a:ea typeface="GulimChe" pitchFamily="49" charset="-127"/>
              </a:rPr>
              <a:t>If there are no image files, the screen will show: “No media files on selected USB device.”</a:t>
            </a:r>
          </a:p>
          <a:p>
            <a:pPr marL="182880" indent="-182880" defTabSz="762000" latinLnBrk="1">
              <a:buFont typeface="+mj-lt"/>
              <a:buAutoNum type="arabicPeriod"/>
            </a:pPr>
            <a:r>
              <a:rPr kumimoji="1" lang="en-US" altLang="ko-KR" sz="1050" b="1" baseline="0" dirty="0">
                <a:ea typeface="Dotum" pitchFamily="34" charset="-127"/>
                <a:cs typeface="Arial" charset="0"/>
              </a:rPr>
              <a:t>When download is complete, the TV will automatically reboot.</a:t>
            </a:r>
          </a:p>
          <a:p>
            <a:pPr marL="182880" indent="-182880" defTabSz="762000" latinLnBrk="1">
              <a:buFont typeface="+mj-lt"/>
              <a:buAutoNum type="arabicPeriod"/>
            </a:pPr>
            <a:endParaRPr kumimoji="1" lang="en-US" altLang="ko-KR" sz="1050" b="1" baseline="0" dirty="0" smtClean="0">
              <a:ea typeface="GulimChe" pitchFamily="49" charset="-127"/>
            </a:endParaRPr>
          </a:p>
          <a:p>
            <a:pPr marL="182880" indent="-182880" defTabSz="762000" latinLnBrk="1"/>
            <a:endParaRPr kumimoji="1" lang="en-US" altLang="ko-KR" sz="900" b="1" baseline="0" dirty="0">
              <a:ea typeface="GulimChe" pitchFamily="49" charset="-127"/>
            </a:endParaRPr>
          </a:p>
        </p:txBody>
      </p:sp>
      <p:sp>
        <p:nvSpPr>
          <p:cNvPr id="4" name="TextBox 3"/>
          <p:cNvSpPr txBox="1"/>
          <p:nvPr/>
        </p:nvSpPr>
        <p:spPr>
          <a:xfrm>
            <a:off x="839012" y="4493703"/>
            <a:ext cx="5080663" cy="1223412"/>
          </a:xfrm>
          <a:prstGeom prst="rect">
            <a:avLst/>
          </a:prstGeom>
          <a:noFill/>
        </p:spPr>
        <p:txBody>
          <a:bodyPr wrap="square" rtlCol="0">
            <a:spAutoFit/>
          </a:bodyPr>
          <a:lstStyle>
            <a:defPPr>
              <a:defRPr lang="ko-KR"/>
            </a:defPPr>
          </a:lstStyle>
          <a:p>
            <a:pPr marL="228600" indent="-228600">
              <a:buAutoNum type="arabicPeriod"/>
            </a:pPr>
            <a:r>
              <a:rPr lang="en-US" altLang="ko-KR" sz="1050" b="1" baseline="0" dirty="0" smtClean="0"/>
              <a:t>Download Image File(s): </a:t>
            </a:r>
            <a:r>
              <a:rPr lang="en-US" altLang="ko-KR" sz="1050" b="1" baseline="0" dirty="0"/>
              <a:t>S</a:t>
            </a:r>
            <a:r>
              <a:rPr lang="en-US" altLang="ko-KR" sz="1050" b="1" baseline="0" dirty="0" smtClean="0"/>
              <a:t>how Boot Logo Image, Apps Background Image(s), and Hotel Directory Image(s) options.</a:t>
            </a:r>
          </a:p>
          <a:p>
            <a:pPr marL="228600" indent="-228600">
              <a:buFontTx/>
              <a:buAutoNum type="arabicPeriod"/>
            </a:pPr>
            <a:r>
              <a:rPr lang="en-US" altLang="ko-KR" sz="1050" b="1" baseline="0" dirty="0" smtClean="0"/>
              <a:t>Boot Logo image: Only one image can be selected</a:t>
            </a:r>
            <a:r>
              <a:rPr lang="en-US" altLang="ko-KR" sz="1050" b="1" baseline="0" dirty="0"/>
              <a:t>. </a:t>
            </a:r>
            <a:r>
              <a:rPr lang="en-US" altLang="ko-KR" sz="1050" b="1" baseline="0" dirty="0" smtClean="0"/>
              <a:t>.</a:t>
            </a:r>
          </a:p>
          <a:p>
            <a:pPr marL="228600" indent="-228600">
              <a:buFontTx/>
              <a:buAutoNum type="arabicPeriod"/>
            </a:pPr>
            <a:r>
              <a:rPr lang="en-US" altLang="ko-KR" sz="1050" b="1" baseline="0" dirty="0" smtClean="0"/>
              <a:t>Apps Background and Hotel Directory images: </a:t>
            </a:r>
            <a:r>
              <a:rPr lang="en-US" altLang="ko-KR" sz="1050" b="1" baseline="0" dirty="0"/>
              <a:t>U</a:t>
            </a:r>
            <a:r>
              <a:rPr lang="en-US" altLang="ko-KR" sz="1050" b="1" baseline="0" dirty="0" smtClean="0"/>
              <a:t>p </a:t>
            </a:r>
            <a:r>
              <a:rPr lang="en-US" altLang="ko-KR" sz="1050" b="1" baseline="0" dirty="0"/>
              <a:t>to 12 images or up to 10 </a:t>
            </a:r>
            <a:r>
              <a:rPr lang="en-US" altLang="ko-KR" sz="1050" b="1" baseline="0" dirty="0" smtClean="0"/>
              <a:t>MB can be selected (for each field).</a:t>
            </a:r>
          </a:p>
          <a:p>
            <a:pPr marL="228600" indent="-228600">
              <a:buAutoNum type="arabicPeriod"/>
            </a:pPr>
            <a:r>
              <a:rPr lang="en-US" altLang="ko-KR" sz="1050" b="1" baseline="0" dirty="0" smtClean="0"/>
              <a:t>Image area: </a:t>
            </a:r>
            <a:r>
              <a:rPr lang="en-US" altLang="ko-KR" sz="1050" b="1" baseline="0" dirty="0"/>
              <a:t>S</a:t>
            </a:r>
            <a:r>
              <a:rPr lang="en-US" altLang="ko-KR" sz="1050" b="1" baseline="0" dirty="0" smtClean="0"/>
              <a:t>how </a:t>
            </a:r>
            <a:r>
              <a:rPr lang="en-US" altLang="ko-KR" sz="1050" b="1" baseline="0" dirty="0"/>
              <a:t>images </a:t>
            </a:r>
            <a:r>
              <a:rPr lang="en-US" altLang="ko-KR" sz="1050" b="1" baseline="0" dirty="0" smtClean="0"/>
              <a:t>in USB device \LG_DTV </a:t>
            </a:r>
            <a:r>
              <a:rPr lang="en-US" altLang="ko-KR" sz="1050" b="1" baseline="0" dirty="0"/>
              <a:t>or </a:t>
            </a:r>
            <a:r>
              <a:rPr lang="en-US" altLang="ko-KR" sz="1050" b="1" baseline="0" dirty="0" smtClean="0"/>
              <a:t>\</a:t>
            </a:r>
            <a:r>
              <a:rPr lang="en-US" altLang="ko-KR" sz="1050" b="1" baseline="0" dirty="0" err="1" smtClean="0"/>
              <a:t>lg_dtv</a:t>
            </a:r>
            <a:r>
              <a:rPr lang="en-US" altLang="ko-KR" sz="1050" b="1" baseline="0" dirty="0" smtClean="0"/>
              <a:t> folder. </a:t>
            </a:r>
            <a:endParaRPr lang="en-US" altLang="ko-KR" sz="1050" b="1" baseline="0" dirty="0"/>
          </a:p>
          <a:p>
            <a:pPr marL="182880" indent="-182880"/>
            <a:endParaRPr lang="ko-KR" altLang="en-US" sz="1050" b="1" baseline="0" dirty="0"/>
          </a:p>
        </p:txBody>
      </p:sp>
      <p:sp>
        <p:nvSpPr>
          <p:cNvPr id="23" name="TextBox 22"/>
          <p:cNvSpPr txBox="1"/>
          <p:nvPr/>
        </p:nvSpPr>
        <p:spPr>
          <a:xfrm>
            <a:off x="847839" y="5697106"/>
            <a:ext cx="5313340" cy="900246"/>
          </a:xfrm>
          <a:prstGeom prst="rect">
            <a:avLst/>
          </a:prstGeom>
          <a:noFill/>
        </p:spPr>
        <p:txBody>
          <a:bodyPr wrap="square" rtlCol="0">
            <a:spAutoFit/>
          </a:bodyPr>
          <a:lstStyle/>
          <a:p>
            <a:pPr marL="228600" indent="-228600">
              <a:buFontTx/>
              <a:buAutoNum type="arabicPeriod"/>
            </a:pPr>
            <a:r>
              <a:rPr lang="en-US" altLang="ko-KR" sz="1050" b="1" baseline="0" dirty="0">
                <a:ea typeface="GulimChe" pitchFamily="49" charset="-127"/>
              </a:rPr>
              <a:t>Back Key: Return to the previous page (TV Manager main screen</a:t>
            </a:r>
            <a:r>
              <a:rPr lang="en-US" altLang="ko-KR" sz="1050" b="1" baseline="0" dirty="0" smtClean="0">
                <a:ea typeface="GulimChe" pitchFamily="49" charset="-127"/>
              </a:rPr>
              <a:t>).</a:t>
            </a:r>
            <a:endParaRPr lang="en-US" altLang="ko-KR" sz="1050" b="1" baseline="0" dirty="0"/>
          </a:p>
          <a:p>
            <a:pPr marL="228600" indent="-228600">
              <a:buFontTx/>
              <a:buAutoNum type="arabicPeriod"/>
            </a:pPr>
            <a:r>
              <a:rPr lang="en-US" altLang="ko-KR" sz="1050" b="1" baseline="0" dirty="0"/>
              <a:t>Right Key: </a:t>
            </a:r>
            <a:r>
              <a:rPr lang="en-US" altLang="ko-KR" sz="1050" b="1" baseline="0" dirty="0" smtClean="0"/>
              <a:t>Move to </a:t>
            </a:r>
            <a:r>
              <a:rPr lang="en-US" altLang="ko-KR" sz="1050" b="1" baseline="0" dirty="0"/>
              <a:t>i</a:t>
            </a:r>
            <a:r>
              <a:rPr lang="en-US" altLang="ko-KR" sz="1050" b="1" baseline="0" dirty="0" smtClean="0"/>
              <a:t>mage area.</a:t>
            </a:r>
            <a:endParaRPr lang="en-US" altLang="ko-KR" sz="1050" b="1" baseline="0" dirty="0"/>
          </a:p>
          <a:p>
            <a:pPr marL="182880" indent="-182880"/>
            <a:r>
              <a:rPr lang="en-US" altLang="ko-KR" sz="1050" b="1" baseline="0" dirty="0" smtClean="0"/>
              <a:t>3.	Up/Down Key: </a:t>
            </a:r>
            <a:r>
              <a:rPr lang="en-US" altLang="ko-KR" sz="1050" b="1" baseline="0" dirty="0"/>
              <a:t>Move to “</a:t>
            </a:r>
            <a:r>
              <a:rPr lang="en-US" altLang="ko-KR" sz="1050" b="1" baseline="0" dirty="0">
                <a:ea typeface="Dotum" pitchFamily="34" charset="-127"/>
                <a:cs typeface="Arial" charset="0"/>
              </a:rPr>
              <a:t>Storage</a:t>
            </a:r>
            <a:r>
              <a:rPr lang="en-US" altLang="ko-KR" sz="1050" b="1" baseline="0" dirty="0"/>
              <a:t>” or </a:t>
            </a:r>
            <a:r>
              <a:rPr lang="en-US" altLang="ko-KR" sz="1050" b="1" baseline="0" dirty="0" smtClean="0"/>
              <a:t>“Download Icon File(s).”</a:t>
            </a:r>
          </a:p>
          <a:p>
            <a:pPr marL="182880" indent="-182880"/>
            <a:r>
              <a:rPr lang="en-US" altLang="ko-KR" sz="1050" b="1" baseline="0" dirty="0" smtClean="0"/>
              <a:t>4.	Image area: </a:t>
            </a:r>
            <a:r>
              <a:rPr lang="en-US" altLang="ko-KR" sz="1050" b="1" baseline="0" dirty="0"/>
              <a:t>U</a:t>
            </a:r>
            <a:r>
              <a:rPr lang="en-US" altLang="ko-KR" sz="1050" b="1" baseline="0" dirty="0" smtClean="0"/>
              <a:t>se arrow keys to navigate between images. Press OK (Enter) on remote to select image.</a:t>
            </a:r>
            <a:endParaRPr lang="en-US" altLang="ko-KR" sz="1050" b="1" strike="sngStrike" baseline="0" dirty="0"/>
          </a:p>
        </p:txBody>
      </p:sp>
      <p:sp>
        <p:nvSpPr>
          <p:cNvPr id="22" name="TextBox 21"/>
          <p:cNvSpPr txBox="1"/>
          <p:nvPr/>
        </p:nvSpPr>
        <p:spPr>
          <a:xfrm>
            <a:off x="6421512" y="3279267"/>
            <a:ext cx="2808401" cy="235962"/>
          </a:xfrm>
          <a:prstGeom prst="rect">
            <a:avLst/>
          </a:prstGeom>
          <a:noFill/>
        </p:spPr>
        <p:txBody>
          <a:bodyPr wrap="square" rtlCol="0">
            <a:spAutoFit/>
          </a:bodyPr>
          <a:lstStyle/>
          <a:p>
            <a:r>
              <a:rPr lang="en-US" sz="1400" dirty="0"/>
              <a:t>(To unselect image, press OK [Enter] again.)</a:t>
            </a: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7180" y="912571"/>
            <a:ext cx="2809810" cy="1580518"/>
          </a:xfrm>
          <a:prstGeom prst="rect">
            <a:avLst/>
          </a:prstGeom>
        </p:spPr>
      </p:pic>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8" y="839664"/>
            <a:ext cx="6255925" cy="3518958"/>
          </a:xfrm>
          <a:prstGeom prst="rect">
            <a:avLst/>
          </a:prstGeom>
        </p:spPr>
      </p:pic>
      <p:pic>
        <p:nvPicPr>
          <p:cNvPr id="5" name="그림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5742" y="3843707"/>
            <a:ext cx="2771170" cy="1558783"/>
          </a:xfrm>
          <a:prstGeom prst="rect">
            <a:avLst/>
          </a:prstGeom>
        </p:spPr>
      </p:pic>
    </p:spTree>
    <p:extLst>
      <p:ext uri="{BB962C8B-B14F-4D97-AF65-F5344CB8AC3E}">
        <p14:creationId xmlns:p14="http://schemas.microsoft.com/office/powerpoint/2010/main" val="25603428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47776</TotalTime>
  <Words>5348</Words>
  <Application>Microsoft Office PowerPoint</Application>
  <PresentationFormat>화면 슬라이드 쇼(4:3)</PresentationFormat>
  <Paragraphs>702</Paragraphs>
  <Slides>49</Slides>
  <Notes>30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49</vt:i4>
      </vt:variant>
    </vt:vector>
  </HeadingPairs>
  <TitlesOfParts>
    <vt:vector size="58" baseType="lpstr">
      <vt:lpstr>Gulim</vt:lpstr>
      <vt:lpstr>GulimChe</vt:lpstr>
      <vt:lpstr>돋움</vt:lpstr>
      <vt:lpstr>돋움</vt:lpstr>
      <vt:lpstr>맑은 고딕</vt:lpstr>
      <vt:lpstr>Arial</vt:lpstr>
      <vt:lpstr>Calibri</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Windows 사용자</dc:creator>
  <cp:lastModifiedBy>이종현/선임연구원/ID SAT개발Project(jonghyun1118.lee@lge.com)</cp:lastModifiedBy>
  <cp:revision>2097</cp:revision>
  <cp:lastPrinted>2019-03-15T15:52:50Z</cp:lastPrinted>
  <dcterms:created xsi:type="dcterms:W3CDTF">2014-08-13T02:50:34Z</dcterms:created>
  <dcterms:modified xsi:type="dcterms:W3CDTF">2023-02-10T06:19:17Z</dcterms:modified>
</cp:coreProperties>
</file>